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2"/>
  </p:notesMasterIdLst>
  <p:sldIdLst>
    <p:sldId id="678" r:id="rId2"/>
    <p:sldId id="435" r:id="rId3"/>
    <p:sldId id="463" r:id="rId4"/>
    <p:sldId id="426" r:id="rId5"/>
    <p:sldId id="427" r:id="rId6"/>
    <p:sldId id="454" r:id="rId7"/>
    <p:sldId id="442" r:id="rId8"/>
    <p:sldId id="464" r:id="rId9"/>
    <p:sldId id="428" r:id="rId10"/>
    <p:sldId id="443" r:id="rId11"/>
    <p:sldId id="433" r:id="rId12"/>
    <p:sldId id="434" r:id="rId13"/>
    <p:sldId id="465" r:id="rId14"/>
    <p:sldId id="437" r:id="rId15"/>
    <p:sldId id="468" r:id="rId16"/>
    <p:sldId id="441" r:id="rId17"/>
    <p:sldId id="446" r:id="rId18"/>
    <p:sldId id="453" r:id="rId19"/>
    <p:sldId id="429" r:id="rId20"/>
    <p:sldId id="430" r:id="rId21"/>
    <p:sldId id="458" r:id="rId22"/>
    <p:sldId id="460" r:id="rId23"/>
    <p:sldId id="448" r:id="rId24"/>
    <p:sldId id="461" r:id="rId25"/>
    <p:sldId id="431" r:id="rId26"/>
    <p:sldId id="432" r:id="rId27"/>
    <p:sldId id="450" r:id="rId28"/>
    <p:sldId id="451" r:id="rId29"/>
    <p:sldId id="462" r:id="rId30"/>
    <p:sldId id="469" r:id="rId31"/>
  </p:sldIdLst>
  <p:sldSz cx="12192000" cy="6858000"/>
  <p:notesSz cx="6858000" cy="9144000"/>
  <p:embeddedFontLst>
    <p:embeddedFont>
      <p:font typeface="楷体" panose="020B0604020202020204" charset="-122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  <p:embeddedFont>
      <p:font typeface="Cambria Math" panose="02040503050406030204" pitchFamily="18" charset="0"/>
      <p:regular r:id="rId40"/>
    </p:embeddedFont>
    <p:embeddedFont>
      <p:font typeface="宋体" panose="02010600030101010101" pitchFamily="2" charset="-122"/>
      <p:regular r:id="rId41"/>
    </p:embeddedFont>
    <p:embeddedFont>
      <p:font typeface="微软雅黑" panose="020B0503020204020204" pitchFamily="34" charset="-122"/>
      <p:regular r:id="rId42"/>
      <p:bold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CB9E3CA-5153-4E5D-B901-3533DEFFA4B3}">
          <p14:sldIdLst>
            <p14:sldId id="678"/>
            <p14:sldId id="435"/>
            <p14:sldId id="463"/>
            <p14:sldId id="426"/>
            <p14:sldId id="427"/>
            <p14:sldId id="454"/>
            <p14:sldId id="442"/>
            <p14:sldId id="464"/>
            <p14:sldId id="428"/>
            <p14:sldId id="443"/>
            <p14:sldId id="433"/>
            <p14:sldId id="434"/>
            <p14:sldId id="465"/>
            <p14:sldId id="437"/>
            <p14:sldId id="468"/>
            <p14:sldId id="441"/>
            <p14:sldId id="446"/>
            <p14:sldId id="453"/>
            <p14:sldId id="429"/>
            <p14:sldId id="430"/>
            <p14:sldId id="458"/>
            <p14:sldId id="460"/>
            <p14:sldId id="448"/>
            <p14:sldId id="461"/>
            <p14:sldId id="431"/>
            <p14:sldId id="432"/>
            <p14:sldId id="450"/>
            <p14:sldId id="451"/>
            <p14:sldId id="462"/>
            <p14:sldId id="4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908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4"/>
    <a:srgbClr val="F3C0C0"/>
    <a:srgbClr val="0000FF"/>
    <a:srgbClr val="A8EFC6"/>
    <a:srgbClr val="DAE3F3"/>
    <a:srgbClr val="C6D7FF"/>
    <a:srgbClr val="002060"/>
    <a:srgbClr val="DED5FF"/>
    <a:srgbClr val="5B9BD5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269D01E-BC32-4049-B463-5C60D7B0CCD2}" styleName="主题样式 2 - 强调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>
        <p:guide orient="horz" pos="2908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554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jp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60.png>
</file>

<file path=ppt/media/image47.png>
</file>

<file path=ppt/media/image48.png>
</file>

<file path=ppt/media/image480.png>
</file>

<file path=ppt/media/image49.png>
</file>

<file path=ppt/media/image490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80.png>
</file>

<file path=ppt/media/image81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C72370-650D-434F-B8E8-B1B2376F8E4A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7EF5C-F980-49D8-BBB4-B119BEEE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26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623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26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58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24EBE76-E0BA-BA40-9B32-389C4D6652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46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82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2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43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81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41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95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47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98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00E14-1B16-459F-BCE7-6A388D9732A6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5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0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5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60.png"/><Relationship Id="rId7" Type="http://schemas.openxmlformats.org/officeDocument/2006/relationships/image" Target="../media/image45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90.png"/><Relationship Id="rId4" Type="http://schemas.openxmlformats.org/officeDocument/2006/relationships/image" Target="../media/image48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37.png"/><Relationship Id="rId7" Type="http://schemas.openxmlformats.org/officeDocument/2006/relationships/image" Target="../media/image50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Relationship Id="rId9" Type="http://schemas.openxmlformats.org/officeDocument/2006/relationships/image" Target="../media/image6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2.png"/><Relationship Id="rId7" Type="http://schemas.openxmlformats.org/officeDocument/2006/relationships/image" Target="../media/image67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Relationship Id="rId9" Type="http://schemas.openxmlformats.org/officeDocument/2006/relationships/image" Target="../media/image6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png"/><Relationship Id="rId7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png"/><Relationship Id="rId11" Type="http://schemas.openxmlformats.org/officeDocument/2006/relationships/image" Target="../media/image150.png"/><Relationship Id="rId5" Type="http://schemas.openxmlformats.org/officeDocument/2006/relationships/image" Target="../media/image90.png"/><Relationship Id="rId10" Type="http://schemas.openxmlformats.org/officeDocument/2006/relationships/image" Target="../media/image15.png"/><Relationship Id="rId4" Type="http://schemas.openxmlformats.org/officeDocument/2006/relationships/image" Target="../media/image80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F324CF-FD0F-D14C-968C-B02FF046D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06" y="2800485"/>
            <a:ext cx="7467600" cy="16256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5EA380A5-A254-4E9E-986B-B658C0414A1D}"/>
              </a:ext>
            </a:extLst>
          </p:cNvPr>
          <p:cNvGrpSpPr/>
          <p:nvPr/>
        </p:nvGrpSpPr>
        <p:grpSpPr>
          <a:xfrm>
            <a:off x="1" y="2155529"/>
            <a:ext cx="12191999" cy="2512291"/>
            <a:chOff x="1" y="2774420"/>
            <a:chExt cx="12191999" cy="251229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5D76DA4-98EE-49BA-A0F7-0FF65C11247D}"/>
                </a:ext>
              </a:extLst>
            </p:cNvPr>
            <p:cNvSpPr/>
            <p:nvPr/>
          </p:nvSpPr>
          <p:spPr>
            <a:xfrm>
              <a:off x="1" y="2774420"/>
              <a:ext cx="12191999" cy="2512291"/>
            </a:xfrm>
            <a:prstGeom prst="rect">
              <a:avLst/>
            </a:prstGeom>
            <a:gradFill>
              <a:gsLst>
                <a:gs pos="0">
                  <a:schemeClr val="bg1">
                    <a:lumMod val="70000"/>
                    <a:lumOff val="30000"/>
                  </a:schemeClr>
                </a:gs>
                <a:gs pos="51000">
                  <a:schemeClr val="bg1">
                    <a:alpha val="40000"/>
                  </a:schemeClr>
                </a:gs>
                <a:gs pos="100000">
                  <a:schemeClr val="bg1">
                    <a:lumMod val="50000"/>
                    <a:lumOff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00F09D0-7C75-4F78-BB8B-56ACA46DDD38}"/>
                </a:ext>
              </a:extLst>
            </p:cNvPr>
            <p:cNvSpPr/>
            <p:nvPr/>
          </p:nvSpPr>
          <p:spPr>
            <a:xfrm>
              <a:off x="479321" y="3161384"/>
              <a:ext cx="11233356" cy="17383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5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贝叶斯学习</a:t>
              </a: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B6097AAE-D5D2-4261-A7F0-1FD161FB6D8E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1" y="3161384"/>
              <a:ext cx="1089414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E80C361-5065-4B03-9F13-D0B35653187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" y="4860731"/>
              <a:ext cx="1089414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720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5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5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6B9DDD7B-84A6-4F48-9F32-0FA9563B2DE5}"/>
                  </a:ext>
                </a:extLst>
              </p:cNvPr>
              <p:cNvSpPr txBox="1"/>
              <p:nvPr/>
            </p:nvSpPr>
            <p:spPr>
              <a:xfrm>
                <a:off x="1782619" y="3780545"/>
                <a:ext cx="49968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6B9DDD7B-84A6-4F48-9F32-0FA9563B2D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2619" y="3780545"/>
                <a:ext cx="499689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517C55A5-42D0-47BB-800B-03258E805370}"/>
                  </a:ext>
                </a:extLst>
              </p:cNvPr>
              <p:cNvSpPr txBox="1"/>
              <p:nvPr/>
            </p:nvSpPr>
            <p:spPr>
              <a:xfrm>
                <a:off x="2651762" y="3958847"/>
                <a:ext cx="31032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𝑐𝑎𝑛𝑑𝑦</m:t>
                          </m:r>
                        </m:e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𝑟𝑒𝑑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9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517C55A5-42D0-47BB-800B-03258E8053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1762" y="3958847"/>
                <a:ext cx="3103285" cy="369332"/>
              </a:xfrm>
              <a:prstGeom prst="rect">
                <a:avLst/>
              </a:prstGeom>
              <a:blipFill>
                <a:blip r:embed="rId3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2" name="组合 61">
            <a:extLst>
              <a:ext uri="{FF2B5EF4-FFF2-40B4-BE49-F238E27FC236}">
                <a16:creationId xmlns:a16="http://schemas.microsoft.com/office/drawing/2014/main" id="{9B04A897-E30D-4461-8286-503E8EAC9F11}"/>
              </a:ext>
            </a:extLst>
          </p:cNvPr>
          <p:cNvGrpSpPr/>
          <p:nvPr/>
        </p:nvGrpSpPr>
        <p:grpSpPr>
          <a:xfrm>
            <a:off x="422170" y="1590118"/>
            <a:ext cx="11071737" cy="3927287"/>
            <a:chOff x="57764" y="2893905"/>
            <a:chExt cx="12055577" cy="3927287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9BD13399-7493-4C1F-99AC-A4E74BA91B5F}"/>
                </a:ext>
              </a:extLst>
            </p:cNvPr>
            <p:cNvSpPr/>
            <p:nvPr/>
          </p:nvSpPr>
          <p:spPr>
            <a:xfrm>
              <a:off x="57764" y="2893905"/>
              <a:ext cx="12055577" cy="3927287"/>
            </a:xfrm>
            <a:prstGeom prst="roundRect">
              <a:avLst/>
            </a:prstGeom>
            <a:solidFill>
              <a:srgbClr val="FFFF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altLang="zh-CN" sz="2800" b="1" dirty="0">
                  <a:solidFill>
                    <a:schemeClr val="tx1"/>
                  </a:solidFill>
                </a:rPr>
                <a:t>H</a:t>
              </a:r>
              <a:r>
                <a:rPr lang="en-US" altLang="zh-CN" sz="2800" b="1" baseline="-25000" dirty="0">
                  <a:solidFill>
                    <a:schemeClr val="tx1"/>
                  </a:solidFill>
                </a:rPr>
                <a:t>0</a:t>
              </a:r>
            </a:p>
            <a:p>
              <a:pPr marL="800100" lvl="1" indent="-34290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endParaRPr lang="en-US" altLang="zh-CN" sz="2800" baseline="-25000" dirty="0">
                <a:solidFill>
                  <a:schemeClr val="tx1"/>
                </a:solidFill>
              </a:endParaRPr>
            </a:p>
            <a:p>
              <a:pPr marL="800100" lvl="1" indent="-34290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endParaRPr lang="en-US" altLang="zh-CN" sz="2800" baseline="-25000" dirty="0">
                <a:solidFill>
                  <a:schemeClr val="tx1"/>
                </a:solidFill>
              </a:endParaRPr>
            </a:p>
            <a:p>
              <a:pPr lvl="1">
                <a:spcAft>
                  <a:spcPts val="1200"/>
                </a:spcAft>
              </a:pPr>
              <a:endParaRPr lang="en-US" altLang="zh-CN" sz="2800" baseline="-25000" dirty="0">
                <a:solidFill>
                  <a:schemeClr val="tx1"/>
                </a:solidFill>
              </a:endParaRPr>
            </a:p>
            <a:p>
              <a:pPr marL="342900" indent="-34290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altLang="zh-CN" sz="2800" b="1" dirty="0">
                  <a:solidFill>
                    <a:schemeClr val="tx1"/>
                  </a:solidFill>
                </a:rPr>
                <a:t>H</a:t>
              </a:r>
              <a:r>
                <a:rPr lang="en-US" altLang="zh-CN" sz="2800" b="1" baseline="-25000" dirty="0">
                  <a:solidFill>
                    <a:schemeClr val="tx1"/>
                  </a:solidFill>
                </a:rPr>
                <a:t>1</a:t>
              </a:r>
            </a:p>
            <a:p>
              <a:pPr lvl="1">
                <a:spcAft>
                  <a:spcPts val="1200"/>
                </a:spcAft>
              </a:pPr>
              <a:endParaRPr lang="en-US" altLang="zh-CN" sz="2800" baseline="-25000" dirty="0">
                <a:solidFill>
                  <a:schemeClr val="tx1"/>
                </a:solidFill>
              </a:endParaRPr>
            </a:p>
            <a:p>
              <a:pPr marL="800100" lvl="1" indent="-34290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endParaRPr lang="en-US" altLang="zh-CN" sz="2800" baseline="-25000" dirty="0">
                <a:solidFill>
                  <a:schemeClr val="tx1"/>
                </a:solidFill>
              </a:endParaRPr>
            </a:p>
            <a:p>
              <a:pPr marL="800100" lvl="1" indent="-34290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endParaRPr lang="ar-AE" altLang="zh-CN" sz="2800" baseline="-25000" dirty="0">
                <a:solidFill>
                  <a:schemeClr val="tx1"/>
                </a:solidFill>
              </a:endParaRPr>
            </a:p>
          </p:txBody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978C16DC-2208-4AB6-BAFB-9779380CC2FD}"/>
                </a:ext>
              </a:extLst>
            </p:cNvPr>
            <p:cNvGrpSpPr/>
            <p:nvPr/>
          </p:nvGrpSpPr>
          <p:grpSpPr>
            <a:xfrm>
              <a:off x="350483" y="3656710"/>
              <a:ext cx="4746534" cy="1071546"/>
              <a:chOff x="350483" y="1659370"/>
              <a:chExt cx="4746534" cy="1071546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76F1BF5B-ED28-4187-88DC-441AC223B858}"/>
                  </a:ext>
                </a:extLst>
              </p:cNvPr>
              <p:cNvSpPr/>
              <p:nvPr/>
            </p:nvSpPr>
            <p:spPr>
              <a:xfrm>
                <a:off x="350483" y="1669435"/>
                <a:ext cx="147603" cy="1061481"/>
              </a:xfrm>
              <a:custGeom>
                <a:avLst/>
                <a:gdLst>
                  <a:gd name="connsiteX0" fmla="*/ 152394 w 226143"/>
                  <a:gd name="connsiteY0" fmla="*/ 0 h 914400"/>
                  <a:gd name="connsiteX1" fmla="*/ 226143 w 226143"/>
                  <a:gd name="connsiteY1" fmla="*/ 0 h 914400"/>
                  <a:gd name="connsiteX2" fmla="*/ 226143 w 226143"/>
                  <a:gd name="connsiteY2" fmla="*/ 914400 h 914400"/>
                  <a:gd name="connsiteX3" fmla="*/ 152394 w 226143"/>
                  <a:gd name="connsiteY3" fmla="*/ 914400 h 914400"/>
                  <a:gd name="connsiteX4" fmla="*/ 76197 w 226143"/>
                  <a:gd name="connsiteY4" fmla="*/ 838203 h 914400"/>
                  <a:gd name="connsiteX5" fmla="*/ 76197 w 226143"/>
                  <a:gd name="connsiteY5" fmla="*/ 533397 h 914400"/>
                  <a:gd name="connsiteX6" fmla="*/ 0 w 226143"/>
                  <a:gd name="connsiteY6" fmla="*/ 457200 h 914400"/>
                  <a:gd name="connsiteX7" fmla="*/ 76197 w 226143"/>
                  <a:gd name="connsiteY7" fmla="*/ 381003 h 914400"/>
                  <a:gd name="connsiteX8" fmla="*/ 76197 w 226143"/>
                  <a:gd name="connsiteY8" fmla="*/ 76197 h 914400"/>
                  <a:gd name="connsiteX9" fmla="*/ 152394 w 226143"/>
                  <a:gd name="connsiteY9" fmla="*/ 0 h 914400"/>
                  <a:gd name="connsiteX0" fmla="*/ 226143 w 255871"/>
                  <a:gd name="connsiteY0" fmla="*/ 0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2424 h 914400"/>
                  <a:gd name="connsiteX0" fmla="*/ 229299 w 255871"/>
                  <a:gd name="connsiteY0" fmla="*/ 914379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2424 h 914400"/>
                  <a:gd name="connsiteX0" fmla="*/ 229299 w 257110"/>
                  <a:gd name="connsiteY0" fmla="*/ 915568 h 915589"/>
                  <a:gd name="connsiteX1" fmla="*/ 226143 w 257110"/>
                  <a:gd name="connsiteY1" fmla="*/ 915589 h 915589"/>
                  <a:gd name="connsiteX2" fmla="*/ 152394 w 257110"/>
                  <a:gd name="connsiteY2" fmla="*/ 915589 h 915589"/>
                  <a:gd name="connsiteX3" fmla="*/ 76197 w 257110"/>
                  <a:gd name="connsiteY3" fmla="*/ 839392 h 915589"/>
                  <a:gd name="connsiteX4" fmla="*/ 76197 w 257110"/>
                  <a:gd name="connsiteY4" fmla="*/ 534586 h 915589"/>
                  <a:gd name="connsiteX5" fmla="*/ 0 w 257110"/>
                  <a:gd name="connsiteY5" fmla="*/ 458389 h 915589"/>
                  <a:gd name="connsiteX6" fmla="*/ 76197 w 257110"/>
                  <a:gd name="connsiteY6" fmla="*/ 382192 h 915589"/>
                  <a:gd name="connsiteX7" fmla="*/ 76197 w 257110"/>
                  <a:gd name="connsiteY7" fmla="*/ 77386 h 915589"/>
                  <a:gd name="connsiteX8" fmla="*/ 152394 w 257110"/>
                  <a:gd name="connsiteY8" fmla="*/ 1189 h 915589"/>
                  <a:gd name="connsiteX9" fmla="*/ 257110 w 257110"/>
                  <a:gd name="connsiteY9" fmla="*/ 0 h 915589"/>
                  <a:gd name="connsiteX0" fmla="*/ 229299 w 232336"/>
                  <a:gd name="connsiteY0" fmla="*/ 914845 h 914866"/>
                  <a:gd name="connsiteX1" fmla="*/ 226143 w 232336"/>
                  <a:gd name="connsiteY1" fmla="*/ 914866 h 914866"/>
                  <a:gd name="connsiteX2" fmla="*/ 152394 w 232336"/>
                  <a:gd name="connsiteY2" fmla="*/ 914866 h 914866"/>
                  <a:gd name="connsiteX3" fmla="*/ 76197 w 232336"/>
                  <a:gd name="connsiteY3" fmla="*/ 838669 h 914866"/>
                  <a:gd name="connsiteX4" fmla="*/ 76197 w 232336"/>
                  <a:gd name="connsiteY4" fmla="*/ 533863 h 914866"/>
                  <a:gd name="connsiteX5" fmla="*/ 0 w 232336"/>
                  <a:gd name="connsiteY5" fmla="*/ 457666 h 914866"/>
                  <a:gd name="connsiteX6" fmla="*/ 76197 w 232336"/>
                  <a:gd name="connsiteY6" fmla="*/ 381469 h 914866"/>
                  <a:gd name="connsiteX7" fmla="*/ 76197 w 232336"/>
                  <a:gd name="connsiteY7" fmla="*/ 76663 h 914866"/>
                  <a:gd name="connsiteX8" fmla="*/ 152394 w 232336"/>
                  <a:gd name="connsiteY8" fmla="*/ 466 h 914866"/>
                  <a:gd name="connsiteX9" fmla="*/ 232336 w 232336"/>
                  <a:gd name="connsiteY9" fmla="*/ 0 h 914866"/>
                  <a:gd name="connsiteX0" fmla="*/ 229299 w 229299"/>
                  <a:gd name="connsiteY0" fmla="*/ 914845 h 914866"/>
                  <a:gd name="connsiteX1" fmla="*/ 226143 w 229299"/>
                  <a:gd name="connsiteY1" fmla="*/ 914866 h 914866"/>
                  <a:gd name="connsiteX2" fmla="*/ 152394 w 229299"/>
                  <a:gd name="connsiteY2" fmla="*/ 914866 h 914866"/>
                  <a:gd name="connsiteX3" fmla="*/ 76197 w 229299"/>
                  <a:gd name="connsiteY3" fmla="*/ 838669 h 914866"/>
                  <a:gd name="connsiteX4" fmla="*/ 76197 w 229299"/>
                  <a:gd name="connsiteY4" fmla="*/ 533863 h 914866"/>
                  <a:gd name="connsiteX5" fmla="*/ 0 w 229299"/>
                  <a:gd name="connsiteY5" fmla="*/ 457666 h 914866"/>
                  <a:gd name="connsiteX6" fmla="*/ 76197 w 229299"/>
                  <a:gd name="connsiteY6" fmla="*/ 381469 h 914866"/>
                  <a:gd name="connsiteX7" fmla="*/ 76197 w 229299"/>
                  <a:gd name="connsiteY7" fmla="*/ 76663 h 914866"/>
                  <a:gd name="connsiteX8" fmla="*/ 152394 w 229299"/>
                  <a:gd name="connsiteY8" fmla="*/ 466 h 914866"/>
                  <a:gd name="connsiteX9" fmla="*/ 222427 w 229299"/>
                  <a:gd name="connsiteY9" fmla="*/ 0 h 914866"/>
                  <a:gd name="connsiteX0" fmla="*/ 229299 w 229859"/>
                  <a:gd name="connsiteY0" fmla="*/ 914845 h 914866"/>
                  <a:gd name="connsiteX1" fmla="*/ 226143 w 229859"/>
                  <a:gd name="connsiteY1" fmla="*/ 914866 h 914866"/>
                  <a:gd name="connsiteX2" fmla="*/ 152394 w 229859"/>
                  <a:gd name="connsiteY2" fmla="*/ 914866 h 914866"/>
                  <a:gd name="connsiteX3" fmla="*/ 76197 w 229859"/>
                  <a:gd name="connsiteY3" fmla="*/ 838669 h 914866"/>
                  <a:gd name="connsiteX4" fmla="*/ 76197 w 229859"/>
                  <a:gd name="connsiteY4" fmla="*/ 533863 h 914866"/>
                  <a:gd name="connsiteX5" fmla="*/ 0 w 229859"/>
                  <a:gd name="connsiteY5" fmla="*/ 457666 h 914866"/>
                  <a:gd name="connsiteX6" fmla="*/ 76197 w 229859"/>
                  <a:gd name="connsiteY6" fmla="*/ 381469 h 914866"/>
                  <a:gd name="connsiteX7" fmla="*/ 76197 w 229859"/>
                  <a:gd name="connsiteY7" fmla="*/ 76663 h 914866"/>
                  <a:gd name="connsiteX8" fmla="*/ 152394 w 229859"/>
                  <a:gd name="connsiteY8" fmla="*/ 466 h 914866"/>
                  <a:gd name="connsiteX9" fmla="*/ 229859 w 229859"/>
                  <a:gd name="connsiteY9" fmla="*/ 0 h 914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859" h="914866">
                    <a:moveTo>
                      <a:pt x="229299" y="914845"/>
                    </a:moveTo>
                    <a:lnTo>
                      <a:pt x="226143" y="914866"/>
                    </a:lnTo>
                    <a:lnTo>
                      <a:pt x="152394" y="914866"/>
                    </a:lnTo>
                    <a:cubicBezTo>
                      <a:pt x="110312" y="914866"/>
                      <a:pt x="76197" y="880751"/>
                      <a:pt x="76197" y="838669"/>
                    </a:cubicBezTo>
                    <a:lnTo>
                      <a:pt x="76197" y="533863"/>
                    </a:lnTo>
                    <a:cubicBezTo>
                      <a:pt x="76197" y="491781"/>
                      <a:pt x="42082" y="457666"/>
                      <a:pt x="0" y="457666"/>
                    </a:cubicBezTo>
                    <a:cubicBezTo>
                      <a:pt x="42082" y="457666"/>
                      <a:pt x="76197" y="423551"/>
                      <a:pt x="76197" y="381469"/>
                    </a:cubicBezTo>
                    <a:lnTo>
                      <a:pt x="76197" y="76663"/>
                    </a:lnTo>
                    <a:cubicBezTo>
                      <a:pt x="76197" y="34581"/>
                      <a:pt x="110312" y="466"/>
                      <a:pt x="152394" y="466"/>
                    </a:cubicBezTo>
                    <a:lnTo>
                      <a:pt x="229859" y="0"/>
                    </a:lnTo>
                  </a:path>
                </a:pathLst>
              </a:cu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" name="文本框 47">
                    <a:extLst>
                      <a:ext uri="{FF2B5EF4-FFF2-40B4-BE49-F238E27FC236}">
                        <a16:creationId xmlns:a16="http://schemas.microsoft.com/office/drawing/2014/main" id="{54B97DC0-CA8D-4CF5-A855-A249AFA4DB3C}"/>
                      </a:ext>
                    </a:extLst>
                  </p:cNvPr>
                  <p:cNvSpPr txBox="1"/>
                  <p:nvPr/>
                </p:nvSpPr>
                <p:spPr>
                  <a:xfrm>
                    <a:off x="444215" y="1659370"/>
                    <a:ext cx="4390985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zh-CN" altLang="en-US" sz="24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奶糖</m:t>
                              </m:r>
                            </m:e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红色</m:t>
                              </m:r>
                              <m: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oMath>
                      </m:oMathPara>
                    </a14:m>
                    <a:endParaRPr lang="zh-CN" altLang="en-US" sz="2400" dirty="0"/>
                  </a:p>
                </p:txBody>
              </p:sp>
            </mc:Choice>
            <mc:Fallback xmlns="">
              <p:sp>
                <p:nvSpPr>
                  <p:cNvPr id="48" name="文本框 47">
                    <a:extLst>
                      <a:ext uri="{FF2B5EF4-FFF2-40B4-BE49-F238E27FC236}">
                        <a16:creationId xmlns:a16="http://schemas.microsoft.com/office/drawing/2014/main" id="{54B97DC0-CA8D-4CF5-A855-A249AFA4DB3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215" y="1659370"/>
                    <a:ext cx="4390985" cy="461665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9211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9" name="矩形 48">
                    <a:extLst>
                      <a:ext uri="{FF2B5EF4-FFF2-40B4-BE49-F238E27FC236}">
                        <a16:creationId xmlns:a16="http://schemas.microsoft.com/office/drawing/2014/main" id="{42EF175A-B5A8-432F-A810-121B1AFB750A}"/>
                      </a:ext>
                    </a:extLst>
                  </p:cNvPr>
                  <p:cNvSpPr/>
                  <p:nvPr/>
                </p:nvSpPr>
                <p:spPr>
                  <a:xfrm>
                    <a:off x="444215" y="2259186"/>
                    <a:ext cx="4652802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zh-CN" altLang="en-US" sz="24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巧克力</m:t>
                              </m:r>
                            </m:e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红色</m:t>
                              </m:r>
                            </m:e>
                          </m:d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oMath>
                      </m:oMathPara>
                    </a14:m>
                    <a:endParaRPr lang="zh-CN" altLang="en-US" sz="2400" dirty="0"/>
                  </a:p>
                </p:txBody>
              </p:sp>
            </mc:Choice>
            <mc:Fallback xmlns="">
              <p:sp>
                <p:nvSpPr>
                  <p:cNvPr id="49" name="矩形 48">
                    <a:extLst>
                      <a:ext uri="{FF2B5EF4-FFF2-40B4-BE49-F238E27FC236}">
                        <a16:creationId xmlns:a16="http://schemas.microsoft.com/office/drawing/2014/main" id="{42EF175A-B5A8-432F-A810-121B1AFB750A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215" y="2259186"/>
                    <a:ext cx="4652802" cy="461665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1052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986A63A0-1596-49E1-B666-1A5FA14347BB}"/>
                </a:ext>
              </a:extLst>
            </p:cNvPr>
            <p:cNvGrpSpPr/>
            <p:nvPr/>
          </p:nvGrpSpPr>
          <p:grpSpPr>
            <a:xfrm>
              <a:off x="6069864" y="3656710"/>
              <a:ext cx="4746534" cy="1071546"/>
              <a:chOff x="350483" y="1659370"/>
              <a:chExt cx="4746534" cy="1071546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021F8140-B358-439C-B98E-316608769E99}"/>
                  </a:ext>
                </a:extLst>
              </p:cNvPr>
              <p:cNvSpPr/>
              <p:nvPr/>
            </p:nvSpPr>
            <p:spPr>
              <a:xfrm>
                <a:off x="350483" y="1669435"/>
                <a:ext cx="147603" cy="1061481"/>
              </a:xfrm>
              <a:custGeom>
                <a:avLst/>
                <a:gdLst>
                  <a:gd name="connsiteX0" fmla="*/ 152394 w 226143"/>
                  <a:gd name="connsiteY0" fmla="*/ 0 h 914400"/>
                  <a:gd name="connsiteX1" fmla="*/ 226143 w 226143"/>
                  <a:gd name="connsiteY1" fmla="*/ 0 h 914400"/>
                  <a:gd name="connsiteX2" fmla="*/ 226143 w 226143"/>
                  <a:gd name="connsiteY2" fmla="*/ 914400 h 914400"/>
                  <a:gd name="connsiteX3" fmla="*/ 152394 w 226143"/>
                  <a:gd name="connsiteY3" fmla="*/ 914400 h 914400"/>
                  <a:gd name="connsiteX4" fmla="*/ 76197 w 226143"/>
                  <a:gd name="connsiteY4" fmla="*/ 838203 h 914400"/>
                  <a:gd name="connsiteX5" fmla="*/ 76197 w 226143"/>
                  <a:gd name="connsiteY5" fmla="*/ 533397 h 914400"/>
                  <a:gd name="connsiteX6" fmla="*/ 0 w 226143"/>
                  <a:gd name="connsiteY6" fmla="*/ 457200 h 914400"/>
                  <a:gd name="connsiteX7" fmla="*/ 76197 w 226143"/>
                  <a:gd name="connsiteY7" fmla="*/ 381003 h 914400"/>
                  <a:gd name="connsiteX8" fmla="*/ 76197 w 226143"/>
                  <a:gd name="connsiteY8" fmla="*/ 76197 h 914400"/>
                  <a:gd name="connsiteX9" fmla="*/ 152394 w 226143"/>
                  <a:gd name="connsiteY9" fmla="*/ 0 h 914400"/>
                  <a:gd name="connsiteX0" fmla="*/ 226143 w 255871"/>
                  <a:gd name="connsiteY0" fmla="*/ 0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2424 h 914400"/>
                  <a:gd name="connsiteX0" fmla="*/ 229299 w 255871"/>
                  <a:gd name="connsiteY0" fmla="*/ 914379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2424 h 914400"/>
                  <a:gd name="connsiteX0" fmla="*/ 229299 w 257110"/>
                  <a:gd name="connsiteY0" fmla="*/ 915568 h 915589"/>
                  <a:gd name="connsiteX1" fmla="*/ 226143 w 257110"/>
                  <a:gd name="connsiteY1" fmla="*/ 915589 h 915589"/>
                  <a:gd name="connsiteX2" fmla="*/ 152394 w 257110"/>
                  <a:gd name="connsiteY2" fmla="*/ 915589 h 915589"/>
                  <a:gd name="connsiteX3" fmla="*/ 76197 w 257110"/>
                  <a:gd name="connsiteY3" fmla="*/ 839392 h 915589"/>
                  <a:gd name="connsiteX4" fmla="*/ 76197 w 257110"/>
                  <a:gd name="connsiteY4" fmla="*/ 534586 h 915589"/>
                  <a:gd name="connsiteX5" fmla="*/ 0 w 257110"/>
                  <a:gd name="connsiteY5" fmla="*/ 458389 h 915589"/>
                  <a:gd name="connsiteX6" fmla="*/ 76197 w 257110"/>
                  <a:gd name="connsiteY6" fmla="*/ 382192 h 915589"/>
                  <a:gd name="connsiteX7" fmla="*/ 76197 w 257110"/>
                  <a:gd name="connsiteY7" fmla="*/ 77386 h 915589"/>
                  <a:gd name="connsiteX8" fmla="*/ 152394 w 257110"/>
                  <a:gd name="connsiteY8" fmla="*/ 1189 h 915589"/>
                  <a:gd name="connsiteX9" fmla="*/ 257110 w 257110"/>
                  <a:gd name="connsiteY9" fmla="*/ 0 h 915589"/>
                  <a:gd name="connsiteX0" fmla="*/ 229299 w 232336"/>
                  <a:gd name="connsiteY0" fmla="*/ 914845 h 914866"/>
                  <a:gd name="connsiteX1" fmla="*/ 226143 w 232336"/>
                  <a:gd name="connsiteY1" fmla="*/ 914866 h 914866"/>
                  <a:gd name="connsiteX2" fmla="*/ 152394 w 232336"/>
                  <a:gd name="connsiteY2" fmla="*/ 914866 h 914866"/>
                  <a:gd name="connsiteX3" fmla="*/ 76197 w 232336"/>
                  <a:gd name="connsiteY3" fmla="*/ 838669 h 914866"/>
                  <a:gd name="connsiteX4" fmla="*/ 76197 w 232336"/>
                  <a:gd name="connsiteY4" fmla="*/ 533863 h 914866"/>
                  <a:gd name="connsiteX5" fmla="*/ 0 w 232336"/>
                  <a:gd name="connsiteY5" fmla="*/ 457666 h 914866"/>
                  <a:gd name="connsiteX6" fmla="*/ 76197 w 232336"/>
                  <a:gd name="connsiteY6" fmla="*/ 381469 h 914866"/>
                  <a:gd name="connsiteX7" fmla="*/ 76197 w 232336"/>
                  <a:gd name="connsiteY7" fmla="*/ 76663 h 914866"/>
                  <a:gd name="connsiteX8" fmla="*/ 152394 w 232336"/>
                  <a:gd name="connsiteY8" fmla="*/ 466 h 914866"/>
                  <a:gd name="connsiteX9" fmla="*/ 232336 w 232336"/>
                  <a:gd name="connsiteY9" fmla="*/ 0 h 914866"/>
                  <a:gd name="connsiteX0" fmla="*/ 229299 w 229299"/>
                  <a:gd name="connsiteY0" fmla="*/ 914845 h 914866"/>
                  <a:gd name="connsiteX1" fmla="*/ 226143 w 229299"/>
                  <a:gd name="connsiteY1" fmla="*/ 914866 h 914866"/>
                  <a:gd name="connsiteX2" fmla="*/ 152394 w 229299"/>
                  <a:gd name="connsiteY2" fmla="*/ 914866 h 914866"/>
                  <a:gd name="connsiteX3" fmla="*/ 76197 w 229299"/>
                  <a:gd name="connsiteY3" fmla="*/ 838669 h 914866"/>
                  <a:gd name="connsiteX4" fmla="*/ 76197 w 229299"/>
                  <a:gd name="connsiteY4" fmla="*/ 533863 h 914866"/>
                  <a:gd name="connsiteX5" fmla="*/ 0 w 229299"/>
                  <a:gd name="connsiteY5" fmla="*/ 457666 h 914866"/>
                  <a:gd name="connsiteX6" fmla="*/ 76197 w 229299"/>
                  <a:gd name="connsiteY6" fmla="*/ 381469 h 914866"/>
                  <a:gd name="connsiteX7" fmla="*/ 76197 w 229299"/>
                  <a:gd name="connsiteY7" fmla="*/ 76663 h 914866"/>
                  <a:gd name="connsiteX8" fmla="*/ 152394 w 229299"/>
                  <a:gd name="connsiteY8" fmla="*/ 466 h 914866"/>
                  <a:gd name="connsiteX9" fmla="*/ 222427 w 229299"/>
                  <a:gd name="connsiteY9" fmla="*/ 0 h 914866"/>
                  <a:gd name="connsiteX0" fmla="*/ 229299 w 229859"/>
                  <a:gd name="connsiteY0" fmla="*/ 914845 h 914866"/>
                  <a:gd name="connsiteX1" fmla="*/ 226143 w 229859"/>
                  <a:gd name="connsiteY1" fmla="*/ 914866 h 914866"/>
                  <a:gd name="connsiteX2" fmla="*/ 152394 w 229859"/>
                  <a:gd name="connsiteY2" fmla="*/ 914866 h 914866"/>
                  <a:gd name="connsiteX3" fmla="*/ 76197 w 229859"/>
                  <a:gd name="connsiteY3" fmla="*/ 838669 h 914866"/>
                  <a:gd name="connsiteX4" fmla="*/ 76197 w 229859"/>
                  <a:gd name="connsiteY4" fmla="*/ 533863 h 914866"/>
                  <a:gd name="connsiteX5" fmla="*/ 0 w 229859"/>
                  <a:gd name="connsiteY5" fmla="*/ 457666 h 914866"/>
                  <a:gd name="connsiteX6" fmla="*/ 76197 w 229859"/>
                  <a:gd name="connsiteY6" fmla="*/ 381469 h 914866"/>
                  <a:gd name="connsiteX7" fmla="*/ 76197 w 229859"/>
                  <a:gd name="connsiteY7" fmla="*/ 76663 h 914866"/>
                  <a:gd name="connsiteX8" fmla="*/ 152394 w 229859"/>
                  <a:gd name="connsiteY8" fmla="*/ 466 h 914866"/>
                  <a:gd name="connsiteX9" fmla="*/ 229859 w 229859"/>
                  <a:gd name="connsiteY9" fmla="*/ 0 h 914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859" h="914866">
                    <a:moveTo>
                      <a:pt x="229299" y="914845"/>
                    </a:moveTo>
                    <a:lnTo>
                      <a:pt x="226143" y="914866"/>
                    </a:lnTo>
                    <a:lnTo>
                      <a:pt x="152394" y="914866"/>
                    </a:lnTo>
                    <a:cubicBezTo>
                      <a:pt x="110312" y="914866"/>
                      <a:pt x="76197" y="880751"/>
                      <a:pt x="76197" y="838669"/>
                    </a:cubicBezTo>
                    <a:lnTo>
                      <a:pt x="76197" y="533863"/>
                    </a:lnTo>
                    <a:cubicBezTo>
                      <a:pt x="76197" y="491781"/>
                      <a:pt x="42082" y="457666"/>
                      <a:pt x="0" y="457666"/>
                    </a:cubicBezTo>
                    <a:cubicBezTo>
                      <a:pt x="42082" y="457666"/>
                      <a:pt x="76197" y="423551"/>
                      <a:pt x="76197" y="381469"/>
                    </a:cubicBezTo>
                    <a:lnTo>
                      <a:pt x="76197" y="76663"/>
                    </a:lnTo>
                    <a:cubicBezTo>
                      <a:pt x="76197" y="34581"/>
                      <a:pt x="110312" y="466"/>
                      <a:pt x="152394" y="466"/>
                    </a:cubicBezTo>
                    <a:lnTo>
                      <a:pt x="229859" y="0"/>
                    </a:lnTo>
                  </a:path>
                </a:pathLst>
              </a:cu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2" name="文本框 51">
                    <a:extLst>
                      <a:ext uri="{FF2B5EF4-FFF2-40B4-BE49-F238E27FC236}">
                        <a16:creationId xmlns:a16="http://schemas.microsoft.com/office/drawing/2014/main" id="{80A04FA6-FD9B-4F6E-8F09-C4D3E33FDE87}"/>
                      </a:ext>
                    </a:extLst>
                  </p:cNvPr>
                  <p:cNvSpPr txBox="1"/>
                  <p:nvPr/>
                </p:nvSpPr>
                <p:spPr>
                  <a:xfrm>
                    <a:off x="444215" y="1659370"/>
                    <a:ext cx="4390984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zh-CN" altLang="en-US" sz="24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奶糖</m:t>
                              </m:r>
                            </m:e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绿色</m:t>
                              </m:r>
                              <m: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oMath>
                      </m:oMathPara>
                    </a14:m>
                    <a:endParaRPr lang="zh-CN" altLang="en-US" sz="2400" dirty="0"/>
                  </a:p>
                </p:txBody>
              </p:sp>
            </mc:Choice>
            <mc:Fallback xmlns="">
              <p:sp>
                <p:nvSpPr>
                  <p:cNvPr id="52" name="文本框 51">
                    <a:extLst>
                      <a:ext uri="{FF2B5EF4-FFF2-40B4-BE49-F238E27FC236}">
                        <a16:creationId xmlns:a16="http://schemas.microsoft.com/office/drawing/2014/main" id="{80A04FA6-FD9B-4F6E-8F09-C4D3E33FDE8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215" y="1659370"/>
                    <a:ext cx="4390984" cy="461665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b="-9211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3" name="矩形 52">
                    <a:extLst>
                      <a:ext uri="{FF2B5EF4-FFF2-40B4-BE49-F238E27FC236}">
                        <a16:creationId xmlns:a16="http://schemas.microsoft.com/office/drawing/2014/main" id="{FBB1057E-E15E-422B-ACCE-67595C3D0D26}"/>
                      </a:ext>
                    </a:extLst>
                  </p:cNvPr>
                  <p:cNvSpPr/>
                  <p:nvPr/>
                </p:nvSpPr>
                <p:spPr>
                  <a:xfrm>
                    <a:off x="444215" y="2259186"/>
                    <a:ext cx="4652802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zh-CN" altLang="en-US" sz="24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巧克力</m:t>
                              </m:r>
                            </m:e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绿色</m:t>
                              </m:r>
                            </m:e>
                          </m:d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oMath>
                      </m:oMathPara>
                    </a14:m>
                    <a:endParaRPr lang="zh-CN" altLang="en-US" sz="2400" dirty="0"/>
                  </a:p>
                </p:txBody>
              </p:sp>
            </mc:Choice>
            <mc:Fallback xmlns="">
              <p:sp>
                <p:nvSpPr>
                  <p:cNvPr id="53" name="矩形 52">
                    <a:extLst>
                      <a:ext uri="{FF2B5EF4-FFF2-40B4-BE49-F238E27FC236}">
                        <a16:creationId xmlns:a16="http://schemas.microsoft.com/office/drawing/2014/main" id="{FBB1057E-E15E-422B-ACCE-67595C3D0D26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215" y="2259186"/>
                    <a:ext cx="4652802" cy="461665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b="-1052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E0FE0346-3A2D-4629-ABBB-B981FA9068A3}"/>
                </a:ext>
              </a:extLst>
            </p:cNvPr>
            <p:cNvGrpSpPr/>
            <p:nvPr/>
          </p:nvGrpSpPr>
          <p:grpSpPr>
            <a:xfrm>
              <a:off x="350483" y="5449348"/>
              <a:ext cx="4746534" cy="1071546"/>
              <a:chOff x="350483" y="1659370"/>
              <a:chExt cx="4746534" cy="1071546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8FA3524-A0FE-41CA-A33D-D273F8CC43B1}"/>
                  </a:ext>
                </a:extLst>
              </p:cNvPr>
              <p:cNvSpPr/>
              <p:nvPr/>
            </p:nvSpPr>
            <p:spPr>
              <a:xfrm>
                <a:off x="350483" y="1669435"/>
                <a:ext cx="147603" cy="1061481"/>
              </a:xfrm>
              <a:custGeom>
                <a:avLst/>
                <a:gdLst>
                  <a:gd name="connsiteX0" fmla="*/ 152394 w 226143"/>
                  <a:gd name="connsiteY0" fmla="*/ 0 h 914400"/>
                  <a:gd name="connsiteX1" fmla="*/ 226143 w 226143"/>
                  <a:gd name="connsiteY1" fmla="*/ 0 h 914400"/>
                  <a:gd name="connsiteX2" fmla="*/ 226143 w 226143"/>
                  <a:gd name="connsiteY2" fmla="*/ 914400 h 914400"/>
                  <a:gd name="connsiteX3" fmla="*/ 152394 w 226143"/>
                  <a:gd name="connsiteY3" fmla="*/ 914400 h 914400"/>
                  <a:gd name="connsiteX4" fmla="*/ 76197 w 226143"/>
                  <a:gd name="connsiteY4" fmla="*/ 838203 h 914400"/>
                  <a:gd name="connsiteX5" fmla="*/ 76197 w 226143"/>
                  <a:gd name="connsiteY5" fmla="*/ 533397 h 914400"/>
                  <a:gd name="connsiteX6" fmla="*/ 0 w 226143"/>
                  <a:gd name="connsiteY6" fmla="*/ 457200 h 914400"/>
                  <a:gd name="connsiteX7" fmla="*/ 76197 w 226143"/>
                  <a:gd name="connsiteY7" fmla="*/ 381003 h 914400"/>
                  <a:gd name="connsiteX8" fmla="*/ 76197 w 226143"/>
                  <a:gd name="connsiteY8" fmla="*/ 76197 h 914400"/>
                  <a:gd name="connsiteX9" fmla="*/ 152394 w 226143"/>
                  <a:gd name="connsiteY9" fmla="*/ 0 h 914400"/>
                  <a:gd name="connsiteX0" fmla="*/ 226143 w 255871"/>
                  <a:gd name="connsiteY0" fmla="*/ 0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2424 h 914400"/>
                  <a:gd name="connsiteX0" fmla="*/ 229299 w 255871"/>
                  <a:gd name="connsiteY0" fmla="*/ 914379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2424 h 914400"/>
                  <a:gd name="connsiteX0" fmla="*/ 229299 w 257110"/>
                  <a:gd name="connsiteY0" fmla="*/ 915568 h 915589"/>
                  <a:gd name="connsiteX1" fmla="*/ 226143 w 257110"/>
                  <a:gd name="connsiteY1" fmla="*/ 915589 h 915589"/>
                  <a:gd name="connsiteX2" fmla="*/ 152394 w 257110"/>
                  <a:gd name="connsiteY2" fmla="*/ 915589 h 915589"/>
                  <a:gd name="connsiteX3" fmla="*/ 76197 w 257110"/>
                  <a:gd name="connsiteY3" fmla="*/ 839392 h 915589"/>
                  <a:gd name="connsiteX4" fmla="*/ 76197 w 257110"/>
                  <a:gd name="connsiteY4" fmla="*/ 534586 h 915589"/>
                  <a:gd name="connsiteX5" fmla="*/ 0 w 257110"/>
                  <a:gd name="connsiteY5" fmla="*/ 458389 h 915589"/>
                  <a:gd name="connsiteX6" fmla="*/ 76197 w 257110"/>
                  <a:gd name="connsiteY6" fmla="*/ 382192 h 915589"/>
                  <a:gd name="connsiteX7" fmla="*/ 76197 w 257110"/>
                  <a:gd name="connsiteY7" fmla="*/ 77386 h 915589"/>
                  <a:gd name="connsiteX8" fmla="*/ 152394 w 257110"/>
                  <a:gd name="connsiteY8" fmla="*/ 1189 h 915589"/>
                  <a:gd name="connsiteX9" fmla="*/ 257110 w 257110"/>
                  <a:gd name="connsiteY9" fmla="*/ 0 h 915589"/>
                  <a:gd name="connsiteX0" fmla="*/ 229299 w 232336"/>
                  <a:gd name="connsiteY0" fmla="*/ 914845 h 914866"/>
                  <a:gd name="connsiteX1" fmla="*/ 226143 w 232336"/>
                  <a:gd name="connsiteY1" fmla="*/ 914866 h 914866"/>
                  <a:gd name="connsiteX2" fmla="*/ 152394 w 232336"/>
                  <a:gd name="connsiteY2" fmla="*/ 914866 h 914866"/>
                  <a:gd name="connsiteX3" fmla="*/ 76197 w 232336"/>
                  <a:gd name="connsiteY3" fmla="*/ 838669 h 914866"/>
                  <a:gd name="connsiteX4" fmla="*/ 76197 w 232336"/>
                  <a:gd name="connsiteY4" fmla="*/ 533863 h 914866"/>
                  <a:gd name="connsiteX5" fmla="*/ 0 w 232336"/>
                  <a:gd name="connsiteY5" fmla="*/ 457666 h 914866"/>
                  <a:gd name="connsiteX6" fmla="*/ 76197 w 232336"/>
                  <a:gd name="connsiteY6" fmla="*/ 381469 h 914866"/>
                  <a:gd name="connsiteX7" fmla="*/ 76197 w 232336"/>
                  <a:gd name="connsiteY7" fmla="*/ 76663 h 914866"/>
                  <a:gd name="connsiteX8" fmla="*/ 152394 w 232336"/>
                  <a:gd name="connsiteY8" fmla="*/ 466 h 914866"/>
                  <a:gd name="connsiteX9" fmla="*/ 232336 w 232336"/>
                  <a:gd name="connsiteY9" fmla="*/ 0 h 914866"/>
                  <a:gd name="connsiteX0" fmla="*/ 229299 w 229299"/>
                  <a:gd name="connsiteY0" fmla="*/ 914845 h 914866"/>
                  <a:gd name="connsiteX1" fmla="*/ 226143 w 229299"/>
                  <a:gd name="connsiteY1" fmla="*/ 914866 h 914866"/>
                  <a:gd name="connsiteX2" fmla="*/ 152394 w 229299"/>
                  <a:gd name="connsiteY2" fmla="*/ 914866 h 914866"/>
                  <a:gd name="connsiteX3" fmla="*/ 76197 w 229299"/>
                  <a:gd name="connsiteY3" fmla="*/ 838669 h 914866"/>
                  <a:gd name="connsiteX4" fmla="*/ 76197 w 229299"/>
                  <a:gd name="connsiteY4" fmla="*/ 533863 h 914866"/>
                  <a:gd name="connsiteX5" fmla="*/ 0 w 229299"/>
                  <a:gd name="connsiteY5" fmla="*/ 457666 h 914866"/>
                  <a:gd name="connsiteX6" fmla="*/ 76197 w 229299"/>
                  <a:gd name="connsiteY6" fmla="*/ 381469 h 914866"/>
                  <a:gd name="connsiteX7" fmla="*/ 76197 w 229299"/>
                  <a:gd name="connsiteY7" fmla="*/ 76663 h 914866"/>
                  <a:gd name="connsiteX8" fmla="*/ 152394 w 229299"/>
                  <a:gd name="connsiteY8" fmla="*/ 466 h 914866"/>
                  <a:gd name="connsiteX9" fmla="*/ 222427 w 229299"/>
                  <a:gd name="connsiteY9" fmla="*/ 0 h 914866"/>
                  <a:gd name="connsiteX0" fmla="*/ 229299 w 229859"/>
                  <a:gd name="connsiteY0" fmla="*/ 914845 h 914866"/>
                  <a:gd name="connsiteX1" fmla="*/ 226143 w 229859"/>
                  <a:gd name="connsiteY1" fmla="*/ 914866 h 914866"/>
                  <a:gd name="connsiteX2" fmla="*/ 152394 w 229859"/>
                  <a:gd name="connsiteY2" fmla="*/ 914866 h 914866"/>
                  <a:gd name="connsiteX3" fmla="*/ 76197 w 229859"/>
                  <a:gd name="connsiteY3" fmla="*/ 838669 h 914866"/>
                  <a:gd name="connsiteX4" fmla="*/ 76197 w 229859"/>
                  <a:gd name="connsiteY4" fmla="*/ 533863 h 914866"/>
                  <a:gd name="connsiteX5" fmla="*/ 0 w 229859"/>
                  <a:gd name="connsiteY5" fmla="*/ 457666 h 914866"/>
                  <a:gd name="connsiteX6" fmla="*/ 76197 w 229859"/>
                  <a:gd name="connsiteY6" fmla="*/ 381469 h 914866"/>
                  <a:gd name="connsiteX7" fmla="*/ 76197 w 229859"/>
                  <a:gd name="connsiteY7" fmla="*/ 76663 h 914866"/>
                  <a:gd name="connsiteX8" fmla="*/ 152394 w 229859"/>
                  <a:gd name="connsiteY8" fmla="*/ 466 h 914866"/>
                  <a:gd name="connsiteX9" fmla="*/ 229859 w 229859"/>
                  <a:gd name="connsiteY9" fmla="*/ 0 h 914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859" h="914866">
                    <a:moveTo>
                      <a:pt x="229299" y="914845"/>
                    </a:moveTo>
                    <a:lnTo>
                      <a:pt x="226143" y="914866"/>
                    </a:lnTo>
                    <a:lnTo>
                      <a:pt x="152394" y="914866"/>
                    </a:lnTo>
                    <a:cubicBezTo>
                      <a:pt x="110312" y="914866"/>
                      <a:pt x="76197" y="880751"/>
                      <a:pt x="76197" y="838669"/>
                    </a:cubicBezTo>
                    <a:lnTo>
                      <a:pt x="76197" y="533863"/>
                    </a:lnTo>
                    <a:cubicBezTo>
                      <a:pt x="76197" y="491781"/>
                      <a:pt x="42082" y="457666"/>
                      <a:pt x="0" y="457666"/>
                    </a:cubicBezTo>
                    <a:cubicBezTo>
                      <a:pt x="42082" y="457666"/>
                      <a:pt x="76197" y="423551"/>
                      <a:pt x="76197" y="381469"/>
                    </a:cubicBezTo>
                    <a:lnTo>
                      <a:pt x="76197" y="76663"/>
                    </a:lnTo>
                    <a:cubicBezTo>
                      <a:pt x="76197" y="34581"/>
                      <a:pt x="110312" y="466"/>
                      <a:pt x="152394" y="466"/>
                    </a:cubicBezTo>
                    <a:lnTo>
                      <a:pt x="229859" y="0"/>
                    </a:lnTo>
                  </a:path>
                </a:pathLst>
              </a:cu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6" name="文本框 55">
                    <a:extLst>
                      <a:ext uri="{FF2B5EF4-FFF2-40B4-BE49-F238E27FC236}">
                        <a16:creationId xmlns:a16="http://schemas.microsoft.com/office/drawing/2014/main" id="{254D898A-81A6-40E7-B1F4-4D2BB42A43E0}"/>
                      </a:ext>
                    </a:extLst>
                  </p:cNvPr>
                  <p:cNvSpPr txBox="1"/>
                  <p:nvPr/>
                </p:nvSpPr>
                <p:spPr>
                  <a:xfrm>
                    <a:off x="444215" y="1659370"/>
                    <a:ext cx="4390985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zh-CN" altLang="en-US" sz="24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奶糖</m:t>
                              </m:r>
                            </m:e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红色</m:t>
                              </m:r>
                              <m: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oMath>
                      </m:oMathPara>
                    </a14:m>
                    <a:endParaRPr lang="zh-CN" altLang="en-US" sz="2400" dirty="0"/>
                  </a:p>
                </p:txBody>
              </p:sp>
            </mc:Choice>
            <mc:Fallback xmlns="">
              <p:sp>
                <p:nvSpPr>
                  <p:cNvPr id="56" name="文本框 55">
                    <a:extLst>
                      <a:ext uri="{FF2B5EF4-FFF2-40B4-BE49-F238E27FC236}">
                        <a16:creationId xmlns:a16="http://schemas.microsoft.com/office/drawing/2014/main" id="{254D898A-81A6-40E7-B1F4-4D2BB42A43E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215" y="1659370"/>
                    <a:ext cx="4390985" cy="461665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b="-1052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7" name="矩形 56">
                    <a:extLst>
                      <a:ext uri="{FF2B5EF4-FFF2-40B4-BE49-F238E27FC236}">
                        <a16:creationId xmlns:a16="http://schemas.microsoft.com/office/drawing/2014/main" id="{4DC59FCE-87D1-4F51-9D27-0862D91B29D9}"/>
                      </a:ext>
                    </a:extLst>
                  </p:cNvPr>
                  <p:cNvSpPr/>
                  <p:nvPr/>
                </p:nvSpPr>
                <p:spPr>
                  <a:xfrm>
                    <a:off x="444215" y="2259186"/>
                    <a:ext cx="4652802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zh-CN" altLang="en-US" sz="24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巧克力</m:t>
                              </m:r>
                            </m:e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红色</m:t>
                              </m:r>
                            </m:e>
                          </m:d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oMath>
                      </m:oMathPara>
                    </a14:m>
                    <a:endParaRPr lang="zh-CN" altLang="en-US" sz="2400" dirty="0"/>
                  </a:p>
                </p:txBody>
              </p:sp>
            </mc:Choice>
            <mc:Fallback xmlns="">
              <p:sp>
                <p:nvSpPr>
                  <p:cNvPr id="57" name="矩形 56">
                    <a:extLst>
                      <a:ext uri="{FF2B5EF4-FFF2-40B4-BE49-F238E27FC236}">
                        <a16:creationId xmlns:a16="http://schemas.microsoft.com/office/drawing/2014/main" id="{4DC59FCE-87D1-4F51-9D27-0862D91B29D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215" y="2259186"/>
                    <a:ext cx="4652802" cy="461665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b="-1052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F081F492-C1E3-4B74-988A-FB1A102376BB}"/>
                </a:ext>
              </a:extLst>
            </p:cNvPr>
            <p:cNvGrpSpPr/>
            <p:nvPr/>
          </p:nvGrpSpPr>
          <p:grpSpPr>
            <a:xfrm>
              <a:off x="6069864" y="5449348"/>
              <a:ext cx="4746534" cy="1071546"/>
              <a:chOff x="350483" y="1659370"/>
              <a:chExt cx="4746534" cy="1071546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C0E04242-B4A8-4D60-AFFD-B62F0FA3A7EE}"/>
                  </a:ext>
                </a:extLst>
              </p:cNvPr>
              <p:cNvSpPr/>
              <p:nvPr/>
            </p:nvSpPr>
            <p:spPr>
              <a:xfrm>
                <a:off x="350483" y="1669435"/>
                <a:ext cx="147603" cy="1061481"/>
              </a:xfrm>
              <a:custGeom>
                <a:avLst/>
                <a:gdLst>
                  <a:gd name="connsiteX0" fmla="*/ 152394 w 226143"/>
                  <a:gd name="connsiteY0" fmla="*/ 0 h 914400"/>
                  <a:gd name="connsiteX1" fmla="*/ 226143 w 226143"/>
                  <a:gd name="connsiteY1" fmla="*/ 0 h 914400"/>
                  <a:gd name="connsiteX2" fmla="*/ 226143 w 226143"/>
                  <a:gd name="connsiteY2" fmla="*/ 914400 h 914400"/>
                  <a:gd name="connsiteX3" fmla="*/ 152394 w 226143"/>
                  <a:gd name="connsiteY3" fmla="*/ 914400 h 914400"/>
                  <a:gd name="connsiteX4" fmla="*/ 76197 w 226143"/>
                  <a:gd name="connsiteY4" fmla="*/ 838203 h 914400"/>
                  <a:gd name="connsiteX5" fmla="*/ 76197 w 226143"/>
                  <a:gd name="connsiteY5" fmla="*/ 533397 h 914400"/>
                  <a:gd name="connsiteX6" fmla="*/ 0 w 226143"/>
                  <a:gd name="connsiteY6" fmla="*/ 457200 h 914400"/>
                  <a:gd name="connsiteX7" fmla="*/ 76197 w 226143"/>
                  <a:gd name="connsiteY7" fmla="*/ 381003 h 914400"/>
                  <a:gd name="connsiteX8" fmla="*/ 76197 w 226143"/>
                  <a:gd name="connsiteY8" fmla="*/ 76197 h 914400"/>
                  <a:gd name="connsiteX9" fmla="*/ 152394 w 226143"/>
                  <a:gd name="connsiteY9" fmla="*/ 0 h 914400"/>
                  <a:gd name="connsiteX0" fmla="*/ 226143 w 255871"/>
                  <a:gd name="connsiteY0" fmla="*/ 0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2424 h 914400"/>
                  <a:gd name="connsiteX0" fmla="*/ 229299 w 255871"/>
                  <a:gd name="connsiteY0" fmla="*/ 914379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2424 h 914400"/>
                  <a:gd name="connsiteX0" fmla="*/ 229299 w 257110"/>
                  <a:gd name="connsiteY0" fmla="*/ 915568 h 915589"/>
                  <a:gd name="connsiteX1" fmla="*/ 226143 w 257110"/>
                  <a:gd name="connsiteY1" fmla="*/ 915589 h 915589"/>
                  <a:gd name="connsiteX2" fmla="*/ 152394 w 257110"/>
                  <a:gd name="connsiteY2" fmla="*/ 915589 h 915589"/>
                  <a:gd name="connsiteX3" fmla="*/ 76197 w 257110"/>
                  <a:gd name="connsiteY3" fmla="*/ 839392 h 915589"/>
                  <a:gd name="connsiteX4" fmla="*/ 76197 w 257110"/>
                  <a:gd name="connsiteY4" fmla="*/ 534586 h 915589"/>
                  <a:gd name="connsiteX5" fmla="*/ 0 w 257110"/>
                  <a:gd name="connsiteY5" fmla="*/ 458389 h 915589"/>
                  <a:gd name="connsiteX6" fmla="*/ 76197 w 257110"/>
                  <a:gd name="connsiteY6" fmla="*/ 382192 h 915589"/>
                  <a:gd name="connsiteX7" fmla="*/ 76197 w 257110"/>
                  <a:gd name="connsiteY7" fmla="*/ 77386 h 915589"/>
                  <a:gd name="connsiteX8" fmla="*/ 152394 w 257110"/>
                  <a:gd name="connsiteY8" fmla="*/ 1189 h 915589"/>
                  <a:gd name="connsiteX9" fmla="*/ 257110 w 257110"/>
                  <a:gd name="connsiteY9" fmla="*/ 0 h 915589"/>
                  <a:gd name="connsiteX0" fmla="*/ 229299 w 232336"/>
                  <a:gd name="connsiteY0" fmla="*/ 914845 h 914866"/>
                  <a:gd name="connsiteX1" fmla="*/ 226143 w 232336"/>
                  <a:gd name="connsiteY1" fmla="*/ 914866 h 914866"/>
                  <a:gd name="connsiteX2" fmla="*/ 152394 w 232336"/>
                  <a:gd name="connsiteY2" fmla="*/ 914866 h 914866"/>
                  <a:gd name="connsiteX3" fmla="*/ 76197 w 232336"/>
                  <a:gd name="connsiteY3" fmla="*/ 838669 h 914866"/>
                  <a:gd name="connsiteX4" fmla="*/ 76197 w 232336"/>
                  <a:gd name="connsiteY4" fmla="*/ 533863 h 914866"/>
                  <a:gd name="connsiteX5" fmla="*/ 0 w 232336"/>
                  <a:gd name="connsiteY5" fmla="*/ 457666 h 914866"/>
                  <a:gd name="connsiteX6" fmla="*/ 76197 w 232336"/>
                  <a:gd name="connsiteY6" fmla="*/ 381469 h 914866"/>
                  <a:gd name="connsiteX7" fmla="*/ 76197 w 232336"/>
                  <a:gd name="connsiteY7" fmla="*/ 76663 h 914866"/>
                  <a:gd name="connsiteX8" fmla="*/ 152394 w 232336"/>
                  <a:gd name="connsiteY8" fmla="*/ 466 h 914866"/>
                  <a:gd name="connsiteX9" fmla="*/ 232336 w 232336"/>
                  <a:gd name="connsiteY9" fmla="*/ 0 h 914866"/>
                  <a:gd name="connsiteX0" fmla="*/ 229299 w 229299"/>
                  <a:gd name="connsiteY0" fmla="*/ 914845 h 914866"/>
                  <a:gd name="connsiteX1" fmla="*/ 226143 w 229299"/>
                  <a:gd name="connsiteY1" fmla="*/ 914866 h 914866"/>
                  <a:gd name="connsiteX2" fmla="*/ 152394 w 229299"/>
                  <a:gd name="connsiteY2" fmla="*/ 914866 h 914866"/>
                  <a:gd name="connsiteX3" fmla="*/ 76197 w 229299"/>
                  <a:gd name="connsiteY3" fmla="*/ 838669 h 914866"/>
                  <a:gd name="connsiteX4" fmla="*/ 76197 w 229299"/>
                  <a:gd name="connsiteY4" fmla="*/ 533863 h 914866"/>
                  <a:gd name="connsiteX5" fmla="*/ 0 w 229299"/>
                  <a:gd name="connsiteY5" fmla="*/ 457666 h 914866"/>
                  <a:gd name="connsiteX6" fmla="*/ 76197 w 229299"/>
                  <a:gd name="connsiteY6" fmla="*/ 381469 h 914866"/>
                  <a:gd name="connsiteX7" fmla="*/ 76197 w 229299"/>
                  <a:gd name="connsiteY7" fmla="*/ 76663 h 914866"/>
                  <a:gd name="connsiteX8" fmla="*/ 152394 w 229299"/>
                  <a:gd name="connsiteY8" fmla="*/ 466 h 914866"/>
                  <a:gd name="connsiteX9" fmla="*/ 222427 w 229299"/>
                  <a:gd name="connsiteY9" fmla="*/ 0 h 914866"/>
                  <a:gd name="connsiteX0" fmla="*/ 229299 w 229859"/>
                  <a:gd name="connsiteY0" fmla="*/ 914845 h 914866"/>
                  <a:gd name="connsiteX1" fmla="*/ 226143 w 229859"/>
                  <a:gd name="connsiteY1" fmla="*/ 914866 h 914866"/>
                  <a:gd name="connsiteX2" fmla="*/ 152394 w 229859"/>
                  <a:gd name="connsiteY2" fmla="*/ 914866 h 914866"/>
                  <a:gd name="connsiteX3" fmla="*/ 76197 w 229859"/>
                  <a:gd name="connsiteY3" fmla="*/ 838669 h 914866"/>
                  <a:gd name="connsiteX4" fmla="*/ 76197 w 229859"/>
                  <a:gd name="connsiteY4" fmla="*/ 533863 h 914866"/>
                  <a:gd name="connsiteX5" fmla="*/ 0 w 229859"/>
                  <a:gd name="connsiteY5" fmla="*/ 457666 h 914866"/>
                  <a:gd name="connsiteX6" fmla="*/ 76197 w 229859"/>
                  <a:gd name="connsiteY6" fmla="*/ 381469 h 914866"/>
                  <a:gd name="connsiteX7" fmla="*/ 76197 w 229859"/>
                  <a:gd name="connsiteY7" fmla="*/ 76663 h 914866"/>
                  <a:gd name="connsiteX8" fmla="*/ 152394 w 229859"/>
                  <a:gd name="connsiteY8" fmla="*/ 466 h 914866"/>
                  <a:gd name="connsiteX9" fmla="*/ 229859 w 229859"/>
                  <a:gd name="connsiteY9" fmla="*/ 0 h 914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859" h="914866">
                    <a:moveTo>
                      <a:pt x="229299" y="914845"/>
                    </a:moveTo>
                    <a:lnTo>
                      <a:pt x="226143" y="914866"/>
                    </a:lnTo>
                    <a:lnTo>
                      <a:pt x="152394" y="914866"/>
                    </a:lnTo>
                    <a:cubicBezTo>
                      <a:pt x="110312" y="914866"/>
                      <a:pt x="76197" y="880751"/>
                      <a:pt x="76197" y="838669"/>
                    </a:cubicBezTo>
                    <a:lnTo>
                      <a:pt x="76197" y="533863"/>
                    </a:lnTo>
                    <a:cubicBezTo>
                      <a:pt x="76197" y="491781"/>
                      <a:pt x="42082" y="457666"/>
                      <a:pt x="0" y="457666"/>
                    </a:cubicBezTo>
                    <a:cubicBezTo>
                      <a:pt x="42082" y="457666"/>
                      <a:pt x="76197" y="423551"/>
                      <a:pt x="76197" y="381469"/>
                    </a:cubicBezTo>
                    <a:lnTo>
                      <a:pt x="76197" y="76663"/>
                    </a:lnTo>
                    <a:cubicBezTo>
                      <a:pt x="76197" y="34581"/>
                      <a:pt x="110312" y="466"/>
                      <a:pt x="152394" y="466"/>
                    </a:cubicBezTo>
                    <a:lnTo>
                      <a:pt x="229859" y="0"/>
                    </a:lnTo>
                  </a:path>
                </a:pathLst>
              </a:cu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0" name="文本框 59">
                    <a:extLst>
                      <a:ext uri="{FF2B5EF4-FFF2-40B4-BE49-F238E27FC236}">
                        <a16:creationId xmlns:a16="http://schemas.microsoft.com/office/drawing/2014/main" id="{96E88254-CAB9-44BE-8602-310E82DB6342}"/>
                      </a:ext>
                    </a:extLst>
                  </p:cNvPr>
                  <p:cNvSpPr txBox="1"/>
                  <p:nvPr/>
                </p:nvSpPr>
                <p:spPr>
                  <a:xfrm>
                    <a:off x="444215" y="1659370"/>
                    <a:ext cx="431767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zh-CN" altLang="en-US" sz="24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奶糖</m:t>
                              </m:r>
                            </m:e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绿色</m:t>
                              </m:r>
                            </m:e>
                          </m:d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oMath>
                      </m:oMathPara>
                    </a14:m>
                    <a:endParaRPr lang="zh-CN" altLang="en-US" sz="2400" dirty="0"/>
                  </a:p>
                </p:txBody>
              </p:sp>
            </mc:Choice>
            <mc:Fallback xmlns="">
              <p:sp>
                <p:nvSpPr>
                  <p:cNvPr id="60" name="文本框 59">
                    <a:extLst>
                      <a:ext uri="{FF2B5EF4-FFF2-40B4-BE49-F238E27FC236}">
                        <a16:creationId xmlns:a16="http://schemas.microsoft.com/office/drawing/2014/main" id="{96E88254-CAB9-44BE-8602-310E82DB634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215" y="1659370"/>
                    <a:ext cx="4317676" cy="461665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b="-1052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1" name="矩形 60">
                    <a:extLst>
                      <a:ext uri="{FF2B5EF4-FFF2-40B4-BE49-F238E27FC236}">
                        <a16:creationId xmlns:a16="http://schemas.microsoft.com/office/drawing/2014/main" id="{EDFAC937-FD18-4F51-99C8-59CFD9AB6AAE}"/>
                      </a:ext>
                    </a:extLst>
                  </p:cNvPr>
                  <p:cNvSpPr/>
                  <p:nvPr/>
                </p:nvSpPr>
                <p:spPr>
                  <a:xfrm>
                    <a:off x="444215" y="2259186"/>
                    <a:ext cx="4652802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zh-CN" altLang="en-US" sz="24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巧克力</m:t>
                              </m:r>
                            </m:e>
                            <m:e>
                              <m:r>
                                <a:rPr lang="zh-CN" altLang="ar-AE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ar-AE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绿色</m:t>
                              </m:r>
                            </m:e>
                          </m:d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ar-AE" altLang="zh-CN" sz="24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oMath>
                      </m:oMathPara>
                    </a14:m>
                    <a:endParaRPr lang="zh-CN" altLang="en-US" sz="2400" dirty="0"/>
                  </a:p>
                </p:txBody>
              </p:sp>
            </mc:Choice>
            <mc:Fallback xmlns="">
              <p:sp>
                <p:nvSpPr>
                  <p:cNvPr id="61" name="矩形 60">
                    <a:extLst>
                      <a:ext uri="{FF2B5EF4-FFF2-40B4-BE49-F238E27FC236}">
                        <a16:creationId xmlns:a16="http://schemas.microsoft.com/office/drawing/2014/main" id="{EDFAC937-FD18-4F51-99C8-59CFD9AB6AA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4215" y="2259186"/>
                    <a:ext cx="4652802" cy="461665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b="-1052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BB3A98CF-525E-4FB4-92E0-CC29E9825FA3}"/>
              </a:ext>
            </a:extLst>
          </p:cNvPr>
          <p:cNvSpPr txBox="1"/>
          <p:nvPr/>
        </p:nvSpPr>
        <p:spPr>
          <a:xfrm>
            <a:off x="108155" y="976699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列出如下假设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876B7AB9-3ADB-47C9-917A-299F0E3B830D}"/>
                  </a:ext>
                </a:extLst>
              </p:cNvPr>
              <p:cNvSpPr/>
              <p:nvPr/>
            </p:nvSpPr>
            <p:spPr>
              <a:xfrm>
                <a:off x="422170" y="5681123"/>
                <a:ext cx="11071737" cy="1114747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b="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先验概率为</a:t>
                </a:r>
                <a:endParaRPr lang="en-US" altLang="zh-CN" sz="2400" b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</a:rPr>
                  <a:t> ,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9</m:t>
                    </m:r>
                  </m:oMath>
                </a14:m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876B7AB9-3ADB-47C9-917A-299F0E3B83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170" y="5681123"/>
                <a:ext cx="11071737" cy="1114747"/>
              </a:xfrm>
              <a:prstGeom prst="roundRect">
                <a:avLst/>
              </a:prstGeom>
              <a:blipFill>
                <a:blip r:embed="rId12"/>
                <a:stretch>
                  <a:fillRect l="-33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文本框 30">
            <a:extLst>
              <a:ext uri="{FF2B5EF4-FFF2-40B4-BE49-F238E27FC236}">
                <a16:creationId xmlns:a16="http://schemas.microsoft.com/office/drawing/2014/main" id="{4780B29B-D17A-484E-840F-F8BC39B6E4D6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2F6EFFB7-A2CA-4ABC-872C-1159AD9E82B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315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2C9F4887-7189-4479-9D6E-603CE3EC48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97318"/>
              </p:ext>
            </p:extLst>
          </p:nvPr>
        </p:nvGraphicFramePr>
        <p:xfrm>
          <a:off x="704942" y="5443671"/>
          <a:ext cx="983553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884">
                  <a:extLst>
                    <a:ext uri="{9D8B030D-6E8A-4147-A177-3AD203B41FA5}">
                      <a16:colId xmlns:a16="http://schemas.microsoft.com/office/drawing/2014/main" val="2801154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3771236438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398901119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008867359"/>
                    </a:ext>
                  </a:extLst>
                </a:gridCol>
              </a:tblGrid>
              <a:tr h="2967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955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6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4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956621"/>
                  </a:ext>
                </a:extLst>
              </a:tr>
            </a:tbl>
          </a:graphicData>
        </a:graphic>
      </p:graphicFrame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63DA585B-51E8-4D9A-AFBB-E1B4045B5D04}"/>
              </a:ext>
            </a:extLst>
          </p:cNvPr>
          <p:cNvSpPr/>
          <p:nvPr/>
        </p:nvSpPr>
        <p:spPr>
          <a:xfrm>
            <a:off x="167148" y="957129"/>
            <a:ext cx="11857703" cy="1030668"/>
          </a:xfrm>
          <a:prstGeom prst="roundRect">
            <a:avLst/>
          </a:prstGeom>
          <a:solidFill>
            <a:srgbClr val="A8EF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H0: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都是巧克力。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H1: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都是奶糖，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281C794E-1361-46FC-9DE2-7B1FD0AB5F39}"/>
                  </a:ext>
                </a:extLst>
              </p:cNvPr>
              <p:cNvSpPr/>
              <p:nvPr/>
            </p:nvSpPr>
            <p:spPr>
              <a:xfrm>
                <a:off x="167148" y="2093674"/>
                <a:ext cx="11857703" cy="786431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先验概率为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,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9</m:t>
                    </m:r>
                  </m:oMath>
                </a14:m>
                <a:endParaRPr lang="en-US" altLang="zh-CN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281C794E-1361-46FC-9DE2-7B1FD0AB5F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148" y="2093674"/>
                <a:ext cx="11857703" cy="786431"/>
              </a:xfrm>
              <a:prstGeom prst="roundRect">
                <a:avLst/>
              </a:prstGeom>
              <a:blipFill>
                <a:blip r:embed="rId2"/>
                <a:stretch>
                  <a:fillRect l="-46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75E2218E-8362-4234-90CF-2DDECE1C647E}"/>
                  </a:ext>
                </a:extLst>
              </p:cNvPr>
              <p:cNvSpPr txBox="1"/>
              <p:nvPr/>
            </p:nvSpPr>
            <p:spPr>
              <a:xfrm>
                <a:off x="216310" y="3282216"/>
                <a:ext cx="11808541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随机拿 </a:t>
                </a:r>
                <a14:m>
                  <m:oMath xmlns:m="http://schemas.openxmlformats.org/officeDocument/2006/math">
                    <m:r>
                      <a:rPr lang="en-US" altLang="zh-CN" sz="2400" i="1" spc="10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块糖，并打开，可以形成如下经验集合或者训练样本集合</a:t>
                </a:r>
                <a:endParaRPr lang="en-US" altLang="zh-CN" sz="2400" spc="1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pc="10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altLang="zh-CN" sz="2400" i="1" spc="100">
                          <a:latin typeface="Cambria Math" panose="02040503050406030204" pitchFamily="18" charset="0"/>
                        </a:rPr>
                        <m:t>={</m:t>
                      </m:r>
                      <m:d>
                        <m:dPr>
                          <m:ctrlPr>
                            <a:rPr lang="en-US" altLang="zh-CN" sz="2400" i="1" spc="10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 spc="10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 spc="100">
                          <a:latin typeface="Cambria Math" panose="02040503050406030204" pitchFamily="18" charset="0"/>
                        </a:rPr>
                        <m:t>,…</m:t>
                      </m:r>
                      <m:d>
                        <m:dPr>
                          <m:ctrlPr>
                            <a:rPr lang="en-US" altLang="zh-CN" sz="2400" i="1" spc="10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altLang="zh-CN" sz="2400" i="1" spc="10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 spc="10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 spc="10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altLang="zh-CN" sz="2400" i="1" spc="1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 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其中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pc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spc="10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i="1" spc="10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spc="10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400" i="1" spc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spc="10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400" i="1" spc="10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分别代表糖纸颜色和糖类别。下表给出了经验集合的统计数据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75E2218E-8362-4234-90CF-2DDECE1C64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310" y="3282216"/>
                <a:ext cx="11808541" cy="1815882"/>
              </a:xfrm>
              <a:prstGeom prst="rect">
                <a:avLst/>
              </a:prstGeom>
              <a:blipFill>
                <a:blip r:embed="rId3"/>
                <a:stretch>
                  <a:fillRect l="-774" t="-2685" b="-671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353631E-915B-40F8-9AAF-9A1F98F2A4D3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09547E91-EE08-4D4E-98DC-50C063586E4C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211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C2474FEE-1240-4505-83A0-A0F4E3B44C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5408915"/>
              </p:ext>
            </p:extLst>
          </p:nvPr>
        </p:nvGraphicFramePr>
        <p:xfrm>
          <a:off x="952395" y="3179603"/>
          <a:ext cx="983553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884">
                  <a:extLst>
                    <a:ext uri="{9D8B030D-6E8A-4147-A177-3AD203B41FA5}">
                      <a16:colId xmlns:a16="http://schemas.microsoft.com/office/drawing/2014/main" val="2801154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3771236438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398901119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008867359"/>
                    </a:ext>
                  </a:extLst>
                </a:gridCol>
              </a:tblGrid>
              <a:tr h="2967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955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6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4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956621"/>
                  </a:ext>
                </a:extLst>
              </a:tr>
            </a:tbl>
          </a:graphicData>
        </a:graphic>
      </p:graphicFrame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0471739E-9308-459A-90E0-481F47CC0704}"/>
              </a:ext>
            </a:extLst>
          </p:cNvPr>
          <p:cNvSpPr/>
          <p:nvPr/>
        </p:nvSpPr>
        <p:spPr>
          <a:xfrm>
            <a:off x="167148" y="957129"/>
            <a:ext cx="11857703" cy="1030668"/>
          </a:xfrm>
          <a:prstGeom prst="roundRect">
            <a:avLst/>
          </a:prstGeom>
          <a:solidFill>
            <a:srgbClr val="A8EF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H0: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都是巧克力。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H1: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都是奶糖。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E9DBE212-5653-4BFD-A22C-0695D8BCDE97}"/>
                  </a:ext>
                </a:extLst>
              </p:cNvPr>
              <p:cNvSpPr/>
              <p:nvPr/>
            </p:nvSpPr>
            <p:spPr>
              <a:xfrm>
                <a:off x="167148" y="2093674"/>
                <a:ext cx="11857703" cy="786431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先验概率为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,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9</m:t>
                    </m:r>
                  </m:oMath>
                </a14:m>
                <a:endParaRPr lang="en-US" altLang="zh-CN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E9DBE212-5653-4BFD-A22C-0695D8BCDE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148" y="2093674"/>
                <a:ext cx="11857703" cy="786431"/>
              </a:xfrm>
              <a:prstGeom prst="roundRect">
                <a:avLst/>
              </a:prstGeom>
              <a:blipFill>
                <a:blip r:embed="rId2"/>
                <a:stretch>
                  <a:fillRect l="-46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4CC0D1E4-3B8A-4FDA-84DC-D1256B90D7C3}"/>
              </a:ext>
            </a:extLst>
          </p:cNvPr>
          <p:cNvSpPr txBox="1"/>
          <p:nvPr/>
        </p:nvSpPr>
        <p:spPr>
          <a:xfrm>
            <a:off x="711200" y="4692073"/>
            <a:ext cx="8744702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根据先验概率和经验数据</a:t>
            </a:r>
            <a:r>
              <a:rPr lang="en-US" altLang="zh-CN" sz="28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28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哪种假设成立可能性大</a:t>
            </a:r>
            <a:r>
              <a:rPr lang="en-US" altLang="zh-CN" sz="28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8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如果选一块糖是</a:t>
            </a:r>
            <a:r>
              <a:rPr lang="zh-CN" altLang="en-US" sz="2800" b="1" spc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</a:t>
            </a:r>
            <a:r>
              <a:rPr lang="zh-CN" altLang="en-US" sz="28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，这块糖是奶糖还是巧克力</a:t>
            </a:r>
            <a:r>
              <a:rPr lang="en-US" altLang="zh-CN" sz="28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  <a:endParaRPr lang="zh-CN" altLang="en-US" sz="2800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E6EE12B-8FF5-4E10-88DC-4726BC47F52E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05765C3-B6D1-4859-9F19-0F7B0C094CBE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921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3DD909C-F43C-4616-8916-05884DCC7110}"/>
                  </a:ext>
                </a:extLst>
              </p:cNvPr>
              <p:cNvSpPr txBox="1"/>
              <p:nvPr/>
            </p:nvSpPr>
            <p:spPr>
              <a:xfrm>
                <a:off x="515561" y="2515851"/>
                <a:ext cx="10611311" cy="4216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e>
                          <m:sSub>
                            <m:sSub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altLang="zh-CN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</m:e>
                        <m:sup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</m:t>
                          </m:r>
                        </m:sup>
                      </m:sSup>
                      <m:r>
                        <a:rPr lang="en-US" altLang="zh-CN" sz="2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e>
                        <m:sup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e>
                        <m:sup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sup>
                      </m:sSup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</m:e>
                        <m:sup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sup>
                      </m:sSup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89</m:t>
                      </m:r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</m:sup>
                      </m:sSup>
                    </m:oMath>
                  </m:oMathPara>
                </a14:m>
                <a:endParaRPr lang="en-CA" altLang="zh-CN" sz="260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e>
                          <m:sSub>
                            <m:sSub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m:rPr>
                          <m:aln/>
                        </m:rPr>
                        <a:rPr lang="en-US" altLang="zh-CN" sz="26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e>
                        <m:sup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</m:t>
                          </m:r>
                        </m:sup>
                      </m:sSup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</m:e>
                        <m:sup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</m:e>
                        <m:sup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sup>
                      </m:sSup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e>
                        <m:sup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sup>
                      </m:sSup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7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</m:t>
                      </m:r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</m:sup>
                      </m:sSup>
                    </m:oMath>
                  </m:oMathPara>
                </a14:m>
                <a:endParaRPr lang="en-US" altLang="zh-CN" sz="2600" dirty="0"/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m:rPr>
                          <m:aln/>
                        </m:rPr>
                        <a:rPr lang="en-CA" altLang="zh-CN" sz="26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altLang="zh-CN" sz="2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CA" altLang="zh-CN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CA" altLang="zh-CN" sz="2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CA" altLang="zh-CN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CA" altLang="zh-CN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CA" altLang="zh-CN" sz="26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altLang="zh-CN" sz="2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</m:t>
                      </m:r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89</m:t>
                      </m:r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</m:sup>
                      </m:sSup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CA" altLang="zh-CN" sz="2600" i="1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CA" altLang="zh-CN" sz="2600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</a:rPr>
                        <m:t>9</m:t>
                      </m:r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7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</m:t>
                      </m:r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</m:sup>
                      </m:sSup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03</m:t>
                      </m:r>
                      <m:r>
                        <a:rPr lang="en-US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</m:sup>
                      </m:sSup>
                    </m:oMath>
                  </m:oMathPara>
                </a14:m>
                <a:endParaRPr lang="en-CA" altLang="zh-CN" sz="260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  <m:e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CA" altLang="zh-CN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6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CA" altLang="zh-CN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6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CA" altLang="zh-CN" sz="26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26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CA" altLang="zh-CN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altLang="zh-CN" sz="26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en-CA" altLang="zh-CN" sz="26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altLang="zh-CN" sz="26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CA" altLang="zh-CN" sz="26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CA" altLang="zh-CN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89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sSup>
                            <m:sSup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7</m:t>
                              </m:r>
                            </m:sup>
                          </m:sSup>
                        </m:num>
                        <m:den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03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sSup>
                            <m:sSup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7</m:t>
                              </m:r>
                            </m:sup>
                          </m:sSup>
                        </m:den>
                      </m:f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38</m:t>
                      </m:r>
                    </m:oMath>
                  </m:oMathPara>
                </a14:m>
                <a:endParaRPr lang="en-US" altLang="zh-CN" sz="2600" dirty="0"/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r>
                            <a:rPr lang="en-CA" altLang="zh-CN" sz="2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CA" altLang="zh-CN" sz="2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altLang="zh-CN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6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CA" altLang="zh-CN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6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CA" altLang="zh-CN" sz="2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26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CA" altLang="zh-CN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altLang="zh-CN" sz="26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en-CA" altLang="zh-CN" sz="26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altLang="zh-CN" sz="26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CA" altLang="zh-CN" sz="2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CA" altLang="zh-CN" sz="2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altLang="zh-CN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</a:rPr>
                            <m:t>9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15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sSup>
                            <m:sSup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8</m:t>
                              </m:r>
                            </m:sup>
                          </m:sSup>
                        </m:num>
                        <m:den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CA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03</m:t>
                          </m:r>
                          <m:r>
                            <a:rPr lang="en-US" altLang="zh-CN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sSup>
                            <m:sSupPr>
                              <m:ctrlPr>
                                <a:rPr lang="en-US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A" altLang="zh-CN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7</m:t>
                              </m:r>
                            </m:sup>
                          </m:sSup>
                        </m:den>
                      </m:f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CA" altLang="zh-CN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62</m:t>
                      </m:r>
                    </m:oMath>
                  </m:oMathPara>
                </a14:m>
                <a:endParaRPr lang="en-US" altLang="zh-CN" sz="2600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3DD909C-F43C-4616-8916-05884DCC71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561" y="2515851"/>
                <a:ext cx="10611311" cy="42167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1C00153D-C4DE-495A-87CB-DB29B6BB4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03449" y="1524208"/>
          <a:ext cx="983553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884">
                  <a:extLst>
                    <a:ext uri="{9D8B030D-6E8A-4147-A177-3AD203B41FA5}">
                      <a16:colId xmlns:a16="http://schemas.microsoft.com/office/drawing/2014/main" val="2801154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3771236438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398901119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008867359"/>
                    </a:ext>
                  </a:extLst>
                </a:gridCol>
              </a:tblGrid>
              <a:tr h="2967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955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6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4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956621"/>
                  </a:ext>
                </a:extLst>
              </a:tr>
            </a:tbl>
          </a:graphicData>
        </a:graphic>
      </p:graphicFrame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2406290C-49B4-458B-9929-A872CCC6ACE5}"/>
              </a:ext>
            </a:extLst>
          </p:cNvPr>
          <p:cNvSpPr/>
          <p:nvPr/>
        </p:nvSpPr>
        <p:spPr>
          <a:xfrm>
            <a:off x="148347" y="37959"/>
            <a:ext cx="11857703" cy="786431"/>
          </a:xfrm>
          <a:prstGeom prst="roundRect">
            <a:avLst/>
          </a:prstGeom>
          <a:solidFill>
            <a:srgbClr val="A8EF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H0: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H1: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BE5F0A4B-C17D-4C25-AE4F-D6DEF4AE1CD1}"/>
                  </a:ext>
                </a:extLst>
              </p:cNvPr>
              <p:cNvSpPr/>
              <p:nvPr/>
            </p:nvSpPr>
            <p:spPr>
              <a:xfrm>
                <a:off x="148347" y="873057"/>
                <a:ext cx="11857703" cy="57390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先验概率为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,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9</m:t>
                    </m:r>
                  </m:oMath>
                </a14:m>
                <a:endParaRPr lang="en-US" altLang="zh-CN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BE5F0A4B-C17D-4C25-AE4F-D6DEF4AE1C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47" y="873057"/>
                <a:ext cx="11857703" cy="573908"/>
              </a:xfrm>
              <a:prstGeom prst="roundRect">
                <a:avLst/>
              </a:prstGeom>
              <a:blipFill>
                <a:blip r:embed="rId6"/>
                <a:stretch>
                  <a:fillRect l="-566" b="-1489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4553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3DD909C-F43C-4616-8916-05884DCC7110}"/>
                  </a:ext>
                </a:extLst>
              </p:cNvPr>
              <p:cNvSpPr txBox="1"/>
              <p:nvPr/>
            </p:nvSpPr>
            <p:spPr>
              <a:xfrm>
                <a:off x="29795" y="2409559"/>
                <a:ext cx="11936063" cy="14664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altLang="zh-CN" sz="2800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3DD909C-F43C-4616-8916-05884DCC71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95" y="2409559"/>
                <a:ext cx="11936063" cy="14664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1DC9AE28-92DC-4B64-B94B-06F09E8FD4ED}"/>
                  </a:ext>
                </a:extLst>
              </p:cNvPr>
              <p:cNvSpPr/>
              <p:nvPr/>
            </p:nvSpPr>
            <p:spPr>
              <a:xfrm>
                <a:off x="108155" y="4029676"/>
                <a:ext cx="11857703" cy="835272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zh-CN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奶糖</m:t>
                        </m:r>
                      </m:e>
                      <m:e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红色</m:t>
                        </m:r>
                        <m:r>
                          <a:rPr lang="en-CA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CA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CA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CA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US" altLang="zh-CN" sz="2400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               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奶糖</m:t>
                        </m:r>
                      </m:e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红色</m:t>
                        </m:r>
                        <m:r>
                          <a:rPr lang="en-CA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CA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CA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CA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US" altLang="zh-CN" sz="24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1DC9AE28-92DC-4B64-B94B-06F09E8FD4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55" y="4029676"/>
                <a:ext cx="11857703" cy="835272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0D764624-D9A5-4683-84E3-689FB7C91075}"/>
                  </a:ext>
                </a:extLst>
              </p:cNvPr>
              <p:cNvSpPr/>
              <p:nvPr/>
            </p:nvSpPr>
            <p:spPr>
              <a:xfrm>
                <a:off x="108154" y="5230450"/>
                <a:ext cx="12083846" cy="1099936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奶糖</m:t>
                          </m:r>
                        </m:e>
                        <m:e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红色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A" altLang="zh-CN" sz="2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CA" altLang="zh-CN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奶糖</m:t>
                          </m:r>
                        </m:e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红色</m:t>
                          </m:r>
                          <m:r>
                            <a:rPr lang="en-CA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CA" altLang="zh-CN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奶糖</m:t>
                          </m:r>
                        </m:e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红色</m:t>
                          </m:r>
                          <m:r>
                            <a:rPr lang="en-CA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sz="22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CA" altLang="zh-CN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                                          </m:t>
                      </m:r>
                      <m:r>
                        <m:rPr>
                          <m:aln/>
                        </m:rPr>
                        <a:rPr lang="en-CA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CA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38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CA" altLang="zh-CN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CA" altLang="zh-CN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altLang="zh-CN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7</m:t>
                      </m:r>
                      <m:r>
                        <a:rPr lang="en-CA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altLang="zh-CN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CA" altLang="zh-CN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altLang="zh-CN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62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</m:t>
                      </m:r>
                      <m:r>
                        <a:rPr lang="en-CA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45</m:t>
                      </m:r>
                    </m:oMath>
                  </m:oMathPara>
                </a14:m>
                <a:endParaRPr lang="en-US" altLang="zh-CN" sz="220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0D764624-D9A5-4683-84E3-689FB7C910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54" y="5230450"/>
                <a:ext cx="12083846" cy="1099936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C1F159C3-F4AB-4033-BF1A-A28C0AE99278}"/>
                  </a:ext>
                </a:extLst>
              </p:cNvPr>
              <p:cNvSpPr/>
              <p:nvPr/>
            </p:nvSpPr>
            <p:spPr>
              <a:xfrm>
                <a:off x="108154" y="3427505"/>
                <a:ext cx="2566219" cy="486850"/>
              </a:xfrm>
              <a:prstGeom prst="roundRect">
                <a:avLst/>
              </a:prstGeom>
              <a:solidFill>
                <a:srgbClr val="DED5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如果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奶糖</m:t>
                    </m:r>
                  </m:oMath>
                </a14:m>
                <a:endParaRPr lang="zh-CN" altLang="en-US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C1F159C3-F4AB-4033-BF1A-A28C0AE992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54" y="3427505"/>
                <a:ext cx="2566219" cy="486850"/>
              </a:xfrm>
              <a:prstGeom prst="roundRect">
                <a:avLst/>
              </a:prstGeom>
              <a:blipFill>
                <a:blip r:embed="rId5"/>
                <a:stretch>
                  <a:fillRect l="-2850" t="-6250" b="-2625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1C00153D-C4DE-495A-87CB-DB29B6BB43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165278"/>
              </p:ext>
            </p:extLst>
          </p:nvPr>
        </p:nvGraphicFramePr>
        <p:xfrm>
          <a:off x="903449" y="1524208"/>
          <a:ext cx="983553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884">
                  <a:extLst>
                    <a:ext uri="{9D8B030D-6E8A-4147-A177-3AD203B41FA5}">
                      <a16:colId xmlns:a16="http://schemas.microsoft.com/office/drawing/2014/main" val="2801154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3771236438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398901119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008867359"/>
                    </a:ext>
                  </a:extLst>
                </a:gridCol>
              </a:tblGrid>
              <a:tr h="2967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955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6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4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956621"/>
                  </a:ext>
                </a:extLst>
              </a:tr>
            </a:tbl>
          </a:graphicData>
        </a:graphic>
      </p:graphicFrame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2406290C-49B4-458B-9929-A872CCC6ACE5}"/>
              </a:ext>
            </a:extLst>
          </p:cNvPr>
          <p:cNvSpPr/>
          <p:nvPr/>
        </p:nvSpPr>
        <p:spPr>
          <a:xfrm>
            <a:off x="148347" y="37959"/>
            <a:ext cx="11857703" cy="786431"/>
          </a:xfrm>
          <a:prstGeom prst="roundRect">
            <a:avLst/>
          </a:prstGeom>
          <a:solidFill>
            <a:srgbClr val="A8EF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H0: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H1: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BE5F0A4B-C17D-4C25-AE4F-D6DEF4AE1CD1}"/>
                  </a:ext>
                </a:extLst>
              </p:cNvPr>
              <p:cNvSpPr/>
              <p:nvPr/>
            </p:nvSpPr>
            <p:spPr>
              <a:xfrm>
                <a:off x="148347" y="873057"/>
                <a:ext cx="11857703" cy="57390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先验概率为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,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9</m:t>
                    </m:r>
                  </m:oMath>
                </a14:m>
                <a:endParaRPr lang="en-US" altLang="zh-CN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BE5F0A4B-C17D-4C25-AE4F-D6DEF4AE1C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47" y="873057"/>
                <a:ext cx="11857703" cy="573908"/>
              </a:xfrm>
              <a:prstGeom prst="roundRect">
                <a:avLst/>
              </a:prstGeom>
              <a:blipFill>
                <a:blip r:embed="rId6"/>
                <a:stretch>
                  <a:fillRect l="-566" b="-1489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25559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3DD909C-F43C-4616-8916-05884DCC7110}"/>
                  </a:ext>
                </a:extLst>
              </p:cNvPr>
              <p:cNvSpPr txBox="1"/>
              <p:nvPr/>
            </p:nvSpPr>
            <p:spPr>
              <a:xfrm>
                <a:off x="103537" y="2515851"/>
                <a:ext cx="11936063" cy="14664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altLang="zh-CN" sz="2800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3DD909C-F43C-4616-8916-05884DCC71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37" y="2515851"/>
                <a:ext cx="11936063" cy="14664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1DC9AE28-92DC-4B64-B94B-06F09E8FD4ED}"/>
                  </a:ext>
                </a:extLst>
              </p:cNvPr>
              <p:cNvSpPr/>
              <p:nvPr/>
            </p:nvSpPr>
            <p:spPr>
              <a:xfrm>
                <a:off x="108155" y="4029676"/>
                <a:ext cx="11857703" cy="835272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zh-CN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巧克力</m:t>
                        </m:r>
                      </m:e>
                      <m:e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红色</m:t>
                        </m:r>
                        <m:r>
                          <a:rPr lang="en-CA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CA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CA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CA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US" altLang="zh-CN" sz="2400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               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巧克力</m:t>
                        </m:r>
                      </m:e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红色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CA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CA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CA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endParaRPr lang="en-US" altLang="zh-CN" sz="24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1DC9AE28-92DC-4B64-B94B-06F09E8FD4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55" y="4029676"/>
                <a:ext cx="11857703" cy="835272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0D764624-D9A5-4683-84E3-689FB7C91075}"/>
                  </a:ext>
                </a:extLst>
              </p:cNvPr>
              <p:cNvSpPr/>
              <p:nvPr/>
            </p:nvSpPr>
            <p:spPr>
              <a:xfrm>
                <a:off x="108154" y="5230450"/>
                <a:ext cx="12083846" cy="1099936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巧克力</m:t>
                          </m:r>
                        </m:e>
                        <m:e>
                          <m:r>
                            <a:rPr lang="en-US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红色</m:t>
                          </m:r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A" altLang="zh-CN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  <m:e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US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巧克力</m:t>
                          </m:r>
                        </m:e>
                        <m:e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红色</m:t>
                          </m:r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US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巧克力</m:t>
                          </m:r>
                        </m:e>
                        <m:e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红色</m:t>
                          </m:r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CA" altLang="zh-CN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sz="20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                                               </m:t>
                      </m:r>
                      <m:r>
                        <m:rPr>
                          <m:aln/>
                        </m:rPr>
                        <a:rPr lang="en-CA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CA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38</m:t>
                      </m:r>
                      <m:r>
                        <a:rPr lang="en-US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CA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62</m:t>
                      </m:r>
                      <m:r>
                        <a:rPr lang="en-US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7</m:t>
                      </m:r>
                      <m:r>
                        <a:rPr lang="en-CA" altLang="zh-C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55</m:t>
                      </m:r>
                    </m:oMath>
                  </m:oMathPara>
                </a14:m>
                <a:endParaRPr lang="en-US" altLang="zh-CN" sz="200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0D764624-D9A5-4683-84E3-689FB7C910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54" y="5230450"/>
                <a:ext cx="12083846" cy="1099936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C1F159C3-F4AB-4033-BF1A-A28C0AE99278}"/>
                  </a:ext>
                </a:extLst>
              </p:cNvPr>
              <p:cNvSpPr/>
              <p:nvPr/>
            </p:nvSpPr>
            <p:spPr>
              <a:xfrm>
                <a:off x="108154" y="3427505"/>
                <a:ext cx="2566219" cy="486850"/>
              </a:xfrm>
              <a:prstGeom prst="roundRect">
                <a:avLst/>
              </a:prstGeom>
              <a:solidFill>
                <a:srgbClr val="DED5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如果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巧克力</m:t>
                    </m:r>
                  </m:oMath>
                </a14:m>
                <a:endParaRPr lang="zh-CN" altLang="en-US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C1F159C3-F4AB-4033-BF1A-A28C0AE992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54" y="3427505"/>
                <a:ext cx="2566219" cy="486850"/>
              </a:xfrm>
              <a:prstGeom prst="roundRect">
                <a:avLst/>
              </a:prstGeom>
              <a:blipFill>
                <a:blip r:embed="rId5"/>
                <a:stretch>
                  <a:fillRect l="-2850" t="-6250" b="-2625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1C00153D-C4DE-495A-87CB-DB29B6BB4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03449" y="1524208"/>
          <a:ext cx="983553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884">
                  <a:extLst>
                    <a:ext uri="{9D8B030D-6E8A-4147-A177-3AD203B41FA5}">
                      <a16:colId xmlns:a16="http://schemas.microsoft.com/office/drawing/2014/main" val="2801154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3771236438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398901119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008867359"/>
                    </a:ext>
                  </a:extLst>
                </a:gridCol>
              </a:tblGrid>
              <a:tr h="2967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955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6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4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956621"/>
                  </a:ext>
                </a:extLst>
              </a:tr>
            </a:tbl>
          </a:graphicData>
        </a:graphic>
      </p:graphicFrame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2406290C-49B4-458B-9929-A872CCC6ACE5}"/>
              </a:ext>
            </a:extLst>
          </p:cNvPr>
          <p:cNvSpPr/>
          <p:nvPr/>
        </p:nvSpPr>
        <p:spPr>
          <a:xfrm>
            <a:off x="148347" y="37959"/>
            <a:ext cx="11857703" cy="786431"/>
          </a:xfrm>
          <a:prstGeom prst="roundRect">
            <a:avLst/>
          </a:prstGeom>
          <a:solidFill>
            <a:srgbClr val="A8EF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H0: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H1: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BE5F0A4B-C17D-4C25-AE4F-D6DEF4AE1CD1}"/>
                  </a:ext>
                </a:extLst>
              </p:cNvPr>
              <p:cNvSpPr/>
              <p:nvPr/>
            </p:nvSpPr>
            <p:spPr>
              <a:xfrm>
                <a:off x="148347" y="873057"/>
                <a:ext cx="11857703" cy="57390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先验概率为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,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9</m:t>
                    </m:r>
                  </m:oMath>
                </a14:m>
                <a:endParaRPr lang="en-US" altLang="zh-CN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BE5F0A4B-C17D-4C25-AE4F-D6DEF4AE1C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47" y="873057"/>
                <a:ext cx="11857703" cy="573908"/>
              </a:xfrm>
              <a:prstGeom prst="roundRect">
                <a:avLst/>
              </a:prstGeom>
              <a:blipFill>
                <a:blip r:embed="rId6"/>
                <a:stretch>
                  <a:fillRect l="-566" b="-1489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7256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02879" y="185583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00FF"/>
                </a:solidFill>
              </a:rPr>
              <a:t>Statistical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BADC3BF7-F2D2-4C07-904F-D5EF37898C51}"/>
                  </a:ext>
                </a:extLst>
              </p:cNvPr>
              <p:cNvSpPr/>
              <p:nvPr/>
            </p:nvSpPr>
            <p:spPr>
              <a:xfrm>
                <a:off x="148346" y="3802767"/>
                <a:ext cx="11857703" cy="1211742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奶糖</m:t>
                          </m:r>
                        </m:e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红色</m:t>
                          </m:r>
                        </m:e>
                      </m:d>
                      <m:r>
                        <a:rPr lang="en-US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45</m:t>
                      </m:r>
                      <m:r>
                        <a:rPr lang="en-US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        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巧克力</m:t>
                          </m:r>
                        </m:e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红色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55</m:t>
                      </m:r>
                    </m:oMath>
                  </m:oMathPara>
                </a14:m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BADC3BF7-F2D2-4C07-904F-D5EF37898C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46" y="3802767"/>
                <a:ext cx="11857703" cy="1211742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49D03534-1954-4C0A-8E71-D31806691F9F}"/>
                  </a:ext>
                </a:extLst>
              </p:cNvPr>
              <p:cNvSpPr/>
              <p:nvPr/>
            </p:nvSpPr>
            <p:spPr>
              <a:xfrm>
                <a:off x="148345" y="5333792"/>
                <a:ext cx="11857703" cy="1099936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zh-CN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奶糖</m:t>
                        </m:r>
                      </m:e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红色</m:t>
                        </m:r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巧克力</m:t>
                        </m:r>
                      </m:e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红色</m:t>
                        </m:r>
                      </m:e>
                    </m:d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</a:rPr>
                  <a:t>                  </a:t>
                </a:r>
                <a:r>
                  <a:rPr lang="zh-CN" altLang="en-US" sz="2400" b="1" dirty="0">
                    <a:solidFill>
                      <a:schemeClr val="tx1"/>
                    </a:solidFill>
                  </a:rPr>
                  <a:t>预测标签为巧克力</a:t>
                </a:r>
                <a:endParaRPr lang="en-US" altLang="zh-CN" sz="24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49D03534-1954-4C0A-8E71-D31806691F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45" y="5333792"/>
                <a:ext cx="11857703" cy="1099936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016C8726-D695-43C3-8697-0A41D14C13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4755374"/>
              </p:ext>
            </p:extLst>
          </p:nvPr>
        </p:nvGraphicFramePr>
        <p:xfrm>
          <a:off x="903449" y="1524208"/>
          <a:ext cx="983553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884">
                  <a:extLst>
                    <a:ext uri="{9D8B030D-6E8A-4147-A177-3AD203B41FA5}">
                      <a16:colId xmlns:a16="http://schemas.microsoft.com/office/drawing/2014/main" val="2801154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3771236438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398901119"/>
                    </a:ext>
                  </a:extLst>
                </a:gridCol>
                <a:gridCol w="2458884">
                  <a:extLst>
                    <a:ext uri="{9D8B030D-6E8A-4147-A177-3AD203B41FA5}">
                      <a16:colId xmlns:a16="http://schemas.microsoft.com/office/drawing/2014/main" val="2008867359"/>
                    </a:ext>
                  </a:extLst>
                </a:gridCol>
              </a:tblGrid>
              <a:tr h="2967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红色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奶糖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(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绿色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, 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巧克力</a:t>
                      </a:r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)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955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6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4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956621"/>
                  </a:ext>
                </a:extLst>
              </a:tr>
            </a:tbl>
          </a:graphicData>
        </a:graphic>
      </p:graphicFrame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A47B7ABA-4100-4BD9-8F66-EA4B91A5B882}"/>
              </a:ext>
            </a:extLst>
          </p:cNvPr>
          <p:cNvSpPr/>
          <p:nvPr/>
        </p:nvSpPr>
        <p:spPr>
          <a:xfrm>
            <a:off x="148347" y="37959"/>
            <a:ext cx="11857703" cy="786431"/>
          </a:xfrm>
          <a:prstGeom prst="roundRect">
            <a:avLst/>
          </a:prstGeom>
          <a:solidFill>
            <a:srgbClr val="A8EF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H0: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H1: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都是巧克力，绿色糖大多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(70%)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都是奶糖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66CD5C11-2BEA-46D7-8FC0-A4996738300B}"/>
                  </a:ext>
                </a:extLst>
              </p:cNvPr>
              <p:cNvSpPr/>
              <p:nvPr/>
            </p:nvSpPr>
            <p:spPr>
              <a:xfrm>
                <a:off x="148347" y="873057"/>
                <a:ext cx="11857703" cy="57390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先验概率为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,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9</m:t>
                    </m:r>
                  </m:oMath>
                </a14:m>
                <a:endParaRPr lang="en-US" altLang="zh-CN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66CD5C11-2BEA-46D7-8FC0-A499673830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47" y="873057"/>
                <a:ext cx="11857703" cy="573908"/>
              </a:xfrm>
              <a:prstGeom prst="roundRect">
                <a:avLst/>
              </a:prstGeom>
              <a:blipFill>
                <a:blip r:embed="rId5"/>
                <a:stretch>
                  <a:fillRect l="-566" b="-1489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row-to-the-left-silhouette_32536">
            <a:extLst>
              <a:ext uri="{FF2B5EF4-FFF2-40B4-BE49-F238E27FC236}">
                <a16:creationId xmlns:a16="http://schemas.microsoft.com/office/drawing/2014/main" id="{790B23F4-E393-4644-98F9-CD90639DCAB3}"/>
              </a:ext>
            </a:extLst>
          </p:cNvPr>
          <p:cNvSpPr/>
          <p:nvPr/>
        </p:nvSpPr>
        <p:spPr>
          <a:xfrm rot="10800000">
            <a:off x="7970896" y="5648322"/>
            <a:ext cx="609685" cy="470875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23" h="4813">
                <a:moveTo>
                  <a:pt x="6223" y="3007"/>
                </a:moveTo>
                <a:cubicBezTo>
                  <a:pt x="6222" y="3074"/>
                  <a:pt x="6168" y="3129"/>
                  <a:pt x="6101" y="3129"/>
                </a:cubicBezTo>
                <a:lnTo>
                  <a:pt x="2604" y="3129"/>
                </a:lnTo>
                <a:lnTo>
                  <a:pt x="3201" y="4639"/>
                </a:lnTo>
                <a:cubicBezTo>
                  <a:pt x="3221" y="4690"/>
                  <a:pt x="3205" y="4748"/>
                  <a:pt x="3161" y="4780"/>
                </a:cubicBezTo>
                <a:cubicBezTo>
                  <a:pt x="3118" y="4813"/>
                  <a:pt x="3058" y="4813"/>
                  <a:pt x="3015" y="4780"/>
                </a:cubicBezTo>
                <a:lnTo>
                  <a:pt x="47" y="2498"/>
                </a:lnTo>
                <a:cubicBezTo>
                  <a:pt x="17" y="2475"/>
                  <a:pt x="0" y="2440"/>
                  <a:pt x="0" y="2402"/>
                </a:cubicBezTo>
                <a:cubicBezTo>
                  <a:pt x="0" y="2365"/>
                  <a:pt x="17" y="2329"/>
                  <a:pt x="47" y="2306"/>
                </a:cubicBezTo>
                <a:lnTo>
                  <a:pt x="3015" y="25"/>
                </a:lnTo>
                <a:cubicBezTo>
                  <a:pt x="3036" y="8"/>
                  <a:pt x="3062" y="0"/>
                  <a:pt x="3089" y="0"/>
                </a:cubicBezTo>
                <a:cubicBezTo>
                  <a:pt x="3114" y="0"/>
                  <a:pt x="3140" y="8"/>
                  <a:pt x="3161" y="24"/>
                </a:cubicBezTo>
                <a:cubicBezTo>
                  <a:pt x="3205" y="57"/>
                  <a:pt x="3221" y="115"/>
                  <a:pt x="3201" y="165"/>
                </a:cubicBezTo>
                <a:lnTo>
                  <a:pt x="2604" y="1676"/>
                </a:lnTo>
                <a:lnTo>
                  <a:pt x="6101" y="1676"/>
                </a:lnTo>
                <a:cubicBezTo>
                  <a:pt x="6168" y="1676"/>
                  <a:pt x="6222" y="1730"/>
                  <a:pt x="6222" y="1797"/>
                </a:cubicBezTo>
                <a:lnTo>
                  <a:pt x="6223" y="30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64D514D2-D05D-4661-82FD-BAA58026D667}"/>
                  </a:ext>
                </a:extLst>
              </p:cNvPr>
              <p:cNvSpPr txBox="1"/>
              <p:nvPr/>
            </p:nvSpPr>
            <p:spPr>
              <a:xfrm>
                <a:off x="107591" y="2446946"/>
                <a:ext cx="11936063" cy="14664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altLang="zh-CN" sz="2800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64D514D2-D05D-4661-82FD-BAA58026D6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91" y="2446946"/>
                <a:ext cx="11936063" cy="146649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479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/>
              <p:nvPr/>
            </p:nvSpPr>
            <p:spPr>
              <a:xfrm>
                <a:off x="94019" y="1063050"/>
                <a:ext cx="12003961" cy="123394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40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40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4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4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19" y="1063050"/>
                <a:ext cx="12003961" cy="1233948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609E9C0D-2664-4D8F-9252-B230F4E4D5ED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6416428" y="4790990"/>
            <a:ext cx="2397792" cy="744795"/>
          </a:xfrm>
          <a:prstGeom prst="straightConnector1">
            <a:avLst/>
          </a:prstGeom>
          <a:ln w="25400">
            <a:solidFill>
              <a:srgbClr val="00206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F4A984F-343C-4410-BC1C-6349067087D9}"/>
              </a:ext>
            </a:extLst>
          </p:cNvPr>
          <p:cNvGrpSpPr/>
          <p:nvPr/>
        </p:nvGrpSpPr>
        <p:grpSpPr>
          <a:xfrm>
            <a:off x="26519" y="3398054"/>
            <a:ext cx="12135984" cy="2446218"/>
            <a:chOff x="56015" y="1291269"/>
            <a:chExt cx="12135984" cy="24462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矩形: 圆角 11">
                  <a:extLst>
                    <a:ext uri="{FF2B5EF4-FFF2-40B4-BE49-F238E27FC236}">
                      <a16:creationId xmlns:a16="http://schemas.microsoft.com/office/drawing/2014/main" id="{C1C0E9B4-9967-4074-870F-DA447B7E6B41}"/>
                    </a:ext>
                  </a:extLst>
                </p:cNvPr>
                <p:cNvSpPr/>
                <p:nvPr/>
              </p:nvSpPr>
              <p:spPr>
                <a:xfrm>
                  <a:off x="56015" y="2075638"/>
                  <a:ext cx="1625301" cy="878758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红色</m:t>
                      </m:r>
                    </m:oMath>
                  </a14:m>
                  <a:r>
                    <a:rPr lang="en-US" altLang="zh-CN" sz="2000" b="0" i="0" dirty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a:t>,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奶糖</m:t>
                        </m:r>
                      </m:oMath>
                    </m:oMathPara>
                  </a14:m>
                  <a:endParaRPr lang="en-US" altLang="zh-CN" sz="2000" b="0" dirty="0">
                    <a:solidFill>
                      <a:schemeClr val="tx1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2" name="矩形: 圆角 11">
                  <a:extLst>
                    <a:ext uri="{FF2B5EF4-FFF2-40B4-BE49-F238E27FC236}">
                      <a16:creationId xmlns:a16="http://schemas.microsoft.com/office/drawing/2014/main" id="{C1C0E9B4-9967-4074-870F-DA447B7E6B4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015" y="2075638"/>
                  <a:ext cx="1625301" cy="878758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矩形: 圆角 12">
                  <a:extLst>
                    <a:ext uri="{FF2B5EF4-FFF2-40B4-BE49-F238E27FC236}">
                      <a16:creationId xmlns:a16="http://schemas.microsoft.com/office/drawing/2014/main" id="{DC2FAABA-273F-4993-B800-19A89BB97D8D}"/>
                    </a:ext>
                  </a:extLst>
                </p:cNvPr>
                <p:cNvSpPr/>
                <p:nvPr/>
              </p:nvSpPr>
              <p:spPr>
                <a:xfrm>
                  <a:off x="2449821" y="1291269"/>
                  <a:ext cx="3996103" cy="616974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奶糖</m:t>
                            </m:r>
                          </m:e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红色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oMath>
                    </m:oMathPara>
                  </a14:m>
                  <a:endParaRPr lang="zh-CN" altLang="en-US" sz="2000" i="1" dirty="0">
                    <a:solidFill>
                      <a:srgbClr val="FF0000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3" name="矩形: 圆角 12">
                  <a:extLst>
                    <a:ext uri="{FF2B5EF4-FFF2-40B4-BE49-F238E27FC236}">
                      <a16:creationId xmlns:a16="http://schemas.microsoft.com/office/drawing/2014/main" id="{DC2FAABA-273F-4993-B800-19A89BB97D8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49821" y="1291269"/>
                  <a:ext cx="3996103" cy="616974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矩形: 圆角 14">
                  <a:extLst>
                    <a:ext uri="{FF2B5EF4-FFF2-40B4-BE49-F238E27FC236}">
                      <a16:creationId xmlns:a16="http://schemas.microsoft.com/office/drawing/2014/main" id="{B6779EB7-B31C-4D49-823F-59EA900FFB04}"/>
                    </a:ext>
                  </a:extLst>
                </p:cNvPr>
                <p:cNvSpPr/>
                <p:nvPr/>
              </p:nvSpPr>
              <p:spPr>
                <a:xfrm>
                  <a:off x="2449822" y="3120513"/>
                  <a:ext cx="3996102" cy="616974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奶糖</m:t>
                            </m:r>
                          </m:e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红色</m:t>
                            </m:r>
                            <m: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oMath>
                    </m:oMathPara>
                  </a14:m>
                  <a:endParaRPr lang="zh-CN" altLang="en-US" sz="2000" i="1" dirty="0">
                    <a:solidFill>
                      <a:srgbClr val="FF0000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5" name="矩形: 圆角 14">
                  <a:extLst>
                    <a:ext uri="{FF2B5EF4-FFF2-40B4-BE49-F238E27FC236}">
                      <a16:creationId xmlns:a16="http://schemas.microsoft.com/office/drawing/2014/main" id="{B6779EB7-B31C-4D49-823F-59EA900FFB0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49822" y="3120513"/>
                  <a:ext cx="3996102" cy="616974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矩形: 圆角 15">
                  <a:extLst>
                    <a:ext uri="{FF2B5EF4-FFF2-40B4-BE49-F238E27FC236}">
                      <a16:creationId xmlns:a16="http://schemas.microsoft.com/office/drawing/2014/main" id="{9CBC18D7-48BA-401E-AF48-254A77AA0C30}"/>
                    </a:ext>
                  </a:extLst>
                </p:cNvPr>
                <p:cNvSpPr/>
                <p:nvPr/>
              </p:nvSpPr>
              <p:spPr>
                <a:xfrm>
                  <a:off x="8843716" y="1886564"/>
                  <a:ext cx="3348283" cy="1233949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38</m:t>
                        </m:r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62</m:t>
                        </m:r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45</m:t>
                        </m:r>
                      </m:oMath>
                    </m:oMathPara>
                  </a14:m>
                  <a:endParaRPr lang="zh-CN" alt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6" name="矩形: 圆角 15">
                  <a:extLst>
                    <a:ext uri="{FF2B5EF4-FFF2-40B4-BE49-F238E27FC236}">
                      <a16:creationId xmlns:a16="http://schemas.microsoft.com/office/drawing/2014/main" id="{9CBC18D7-48BA-401E-AF48-254A77AA0C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43716" y="1886564"/>
                  <a:ext cx="3348283" cy="1233949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252F0C1E-9896-408B-8E0E-20A90437089C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 flipV="1">
              <a:off x="1681316" y="1599756"/>
              <a:ext cx="768505" cy="915261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C726DD41-E9A7-4B32-B33A-044E39060338}"/>
                </a:ext>
              </a:extLst>
            </p:cNvPr>
            <p:cNvCxnSpPr>
              <a:cxnSpLocks/>
              <a:endCxn id="15" idx="1"/>
            </p:cNvCxnSpPr>
            <p:nvPr/>
          </p:nvCxnSpPr>
          <p:spPr>
            <a:xfrm>
              <a:off x="1681316" y="2514361"/>
              <a:ext cx="768506" cy="914639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BB4D6A23-FE0A-42A2-9228-886C0562F06D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6445924" y="1599756"/>
              <a:ext cx="2360105" cy="725331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矩形 34">
                  <a:extLst>
                    <a:ext uri="{FF2B5EF4-FFF2-40B4-BE49-F238E27FC236}">
                      <a16:creationId xmlns:a16="http://schemas.microsoft.com/office/drawing/2014/main" id="{7EF635AA-9789-448C-983C-8FD106B56E2A}"/>
                    </a:ext>
                  </a:extLst>
                </p:cNvPr>
                <p:cNvSpPr/>
                <p:nvPr/>
              </p:nvSpPr>
              <p:spPr>
                <a:xfrm>
                  <a:off x="6778949" y="3244334"/>
                  <a:ext cx="174381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62</m:t>
                        </m:r>
                      </m:oMath>
                    </m:oMathPara>
                  </a14:m>
                  <a:endParaRPr lang="zh-CN" altLang="en-US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35" name="矩形 34">
                  <a:extLst>
                    <a:ext uri="{FF2B5EF4-FFF2-40B4-BE49-F238E27FC236}">
                      <a16:creationId xmlns:a16="http://schemas.microsoft.com/office/drawing/2014/main" id="{7EF635AA-9789-448C-983C-8FD106B56E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78949" y="3244334"/>
                  <a:ext cx="1743811" cy="369332"/>
                </a:xfrm>
                <a:prstGeom prst="rect">
                  <a:avLst/>
                </a:prstGeom>
                <a:blipFill>
                  <a:blip r:embed="rId7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FBC7E051-2E5C-4DC1-A1FA-3EBACE2CF521}"/>
                    </a:ext>
                  </a:extLst>
                </p:cNvPr>
                <p:cNvSpPr/>
                <p:nvPr/>
              </p:nvSpPr>
              <p:spPr>
                <a:xfrm>
                  <a:off x="6770253" y="1411105"/>
                  <a:ext cx="174913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38</m:t>
                        </m:r>
                      </m:oMath>
                    </m:oMathPara>
                  </a14:m>
                  <a:endParaRPr lang="zh-CN" altLang="en-US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FBC7E051-2E5C-4DC1-A1FA-3EBACE2CF52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70253" y="1411105"/>
                  <a:ext cx="1749133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13115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3B2F702A-9AE9-45D7-9689-D2099DD721CC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D2B0CB1-1AE2-42F2-858B-398DA640DD7C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/>
              <p:nvPr/>
            </p:nvSpPr>
            <p:spPr>
              <a:xfrm>
                <a:off x="94019" y="1063050"/>
                <a:ext cx="12003961" cy="123394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19" y="1063050"/>
                <a:ext cx="12003961" cy="1233948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组合 1">
            <a:extLst>
              <a:ext uri="{FF2B5EF4-FFF2-40B4-BE49-F238E27FC236}">
                <a16:creationId xmlns:a16="http://schemas.microsoft.com/office/drawing/2014/main" id="{238523A8-E85A-4471-A21F-EA200E56886D}"/>
              </a:ext>
            </a:extLst>
          </p:cNvPr>
          <p:cNvGrpSpPr/>
          <p:nvPr/>
        </p:nvGrpSpPr>
        <p:grpSpPr>
          <a:xfrm>
            <a:off x="27432" y="3348732"/>
            <a:ext cx="12135984" cy="2446218"/>
            <a:chOff x="27432" y="3348732"/>
            <a:chExt cx="12135984" cy="24462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矩形: 圆角 23">
                  <a:extLst>
                    <a:ext uri="{FF2B5EF4-FFF2-40B4-BE49-F238E27FC236}">
                      <a16:creationId xmlns:a16="http://schemas.microsoft.com/office/drawing/2014/main" id="{ECFE1AFC-BD4A-4AEC-9404-5BFEB63DC883}"/>
                    </a:ext>
                  </a:extLst>
                </p:cNvPr>
                <p:cNvSpPr/>
                <p:nvPr/>
              </p:nvSpPr>
              <p:spPr>
                <a:xfrm>
                  <a:off x="27432" y="4133101"/>
                  <a:ext cx="1625301" cy="878758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红</m:t>
                      </m:r>
                    </m:oMath>
                  </a14:m>
                  <a:r>
                    <a:rPr lang="zh-CN" altLang="en-US" sz="2000" b="0" i="0" dirty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a:t>色</a:t>
                  </a:r>
                  <a:r>
                    <a:rPr lang="en-US" altLang="zh-CN" sz="2000" b="0" i="0" dirty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a:t>,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巧克力</m:t>
                        </m:r>
                      </m:oMath>
                    </m:oMathPara>
                  </a14:m>
                  <a:endParaRPr lang="en-US" altLang="zh-CN" sz="2000" b="0" dirty="0">
                    <a:solidFill>
                      <a:schemeClr val="tx1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24" name="矩形: 圆角 23">
                  <a:extLst>
                    <a:ext uri="{FF2B5EF4-FFF2-40B4-BE49-F238E27FC236}">
                      <a16:creationId xmlns:a16="http://schemas.microsoft.com/office/drawing/2014/main" id="{ECFE1AFC-BD4A-4AEC-9404-5BFEB63DC88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432" y="4133101"/>
                  <a:ext cx="1625301" cy="878758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矩形: 圆角 24">
                  <a:extLst>
                    <a:ext uri="{FF2B5EF4-FFF2-40B4-BE49-F238E27FC236}">
                      <a16:creationId xmlns:a16="http://schemas.microsoft.com/office/drawing/2014/main" id="{EA9CACA8-E34C-4242-B742-CE05AA7D5F77}"/>
                    </a:ext>
                  </a:extLst>
                </p:cNvPr>
                <p:cNvSpPr/>
                <p:nvPr/>
              </p:nvSpPr>
              <p:spPr>
                <a:xfrm>
                  <a:off x="2421238" y="3348732"/>
                  <a:ext cx="3996103" cy="616974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巧克力</m:t>
                            </m:r>
                          </m:e>
                          <m:e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红</m:t>
                            </m:r>
                            <m:r>
                              <a:rPr lang="zh-CN" altLang="en-US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色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25" name="矩形: 圆角 24">
                  <a:extLst>
                    <a:ext uri="{FF2B5EF4-FFF2-40B4-BE49-F238E27FC236}">
                      <a16:creationId xmlns:a16="http://schemas.microsoft.com/office/drawing/2014/main" id="{EA9CACA8-E34C-4242-B742-CE05AA7D5F7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21238" y="3348732"/>
                  <a:ext cx="3996103" cy="616974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矩形: 圆角 33">
                  <a:extLst>
                    <a:ext uri="{FF2B5EF4-FFF2-40B4-BE49-F238E27FC236}">
                      <a16:creationId xmlns:a16="http://schemas.microsoft.com/office/drawing/2014/main" id="{AABDCC15-0046-45F7-9F99-9AF974A6E623}"/>
                    </a:ext>
                  </a:extLst>
                </p:cNvPr>
                <p:cNvSpPr/>
                <p:nvPr/>
              </p:nvSpPr>
              <p:spPr>
                <a:xfrm>
                  <a:off x="2421239" y="5177976"/>
                  <a:ext cx="3996102" cy="616974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巧克力</m:t>
                            </m:r>
                          </m:e>
                          <m:e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红色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34" name="矩形: 圆角 33">
                  <a:extLst>
                    <a:ext uri="{FF2B5EF4-FFF2-40B4-BE49-F238E27FC236}">
                      <a16:creationId xmlns:a16="http://schemas.microsoft.com/office/drawing/2014/main" id="{AABDCC15-0046-45F7-9F99-9AF974A6E6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21239" y="5177976"/>
                  <a:ext cx="3996102" cy="616974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矩形: 圆角 35">
                  <a:extLst>
                    <a:ext uri="{FF2B5EF4-FFF2-40B4-BE49-F238E27FC236}">
                      <a16:creationId xmlns:a16="http://schemas.microsoft.com/office/drawing/2014/main" id="{808F863E-34B3-4ADB-81D8-48D5ACBFDC8C}"/>
                    </a:ext>
                  </a:extLst>
                </p:cNvPr>
                <p:cNvSpPr/>
                <p:nvPr/>
              </p:nvSpPr>
              <p:spPr>
                <a:xfrm>
                  <a:off x="8815133" y="3944027"/>
                  <a:ext cx="3348283" cy="1233949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CA" altLang="zh-CN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38</m:t>
                        </m:r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62</m:t>
                        </m:r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oMath>
                    </m:oMathPara>
                  </a14:m>
                  <a:endParaRPr lang="zh-CN" alt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6" name="矩形: 圆角 35">
                  <a:extLst>
                    <a:ext uri="{FF2B5EF4-FFF2-40B4-BE49-F238E27FC236}">
                      <a16:creationId xmlns:a16="http://schemas.microsoft.com/office/drawing/2014/main" id="{808F863E-34B3-4ADB-81D8-48D5ACBFDC8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15133" y="3944027"/>
                  <a:ext cx="3348283" cy="1233949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672BE4C7-1433-4E88-A800-50FD0BC16DB9}"/>
                </a:ext>
              </a:extLst>
            </p:cNvPr>
            <p:cNvCxnSpPr>
              <a:cxnSpLocks/>
              <a:stCxn id="24" idx="3"/>
              <a:endCxn id="25" idx="1"/>
            </p:cNvCxnSpPr>
            <p:nvPr/>
          </p:nvCxnSpPr>
          <p:spPr>
            <a:xfrm flipV="1">
              <a:off x="1652733" y="3657219"/>
              <a:ext cx="768505" cy="915261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箭头连接符 38">
              <a:extLst>
                <a:ext uri="{FF2B5EF4-FFF2-40B4-BE49-F238E27FC236}">
                  <a16:creationId xmlns:a16="http://schemas.microsoft.com/office/drawing/2014/main" id="{1F776179-BD8B-48A5-B474-6EE793C65EE7}"/>
                </a:ext>
              </a:extLst>
            </p:cNvPr>
            <p:cNvCxnSpPr>
              <a:cxnSpLocks/>
              <a:endCxn id="34" idx="1"/>
            </p:cNvCxnSpPr>
            <p:nvPr/>
          </p:nvCxnSpPr>
          <p:spPr>
            <a:xfrm>
              <a:off x="1652733" y="4571824"/>
              <a:ext cx="768506" cy="914639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B78190E5-029B-4205-AC95-A5EF4C922D3C}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>
              <a:off x="6417341" y="3657219"/>
              <a:ext cx="2397792" cy="748883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1C2F3499-99B9-4A6F-A97C-8D1A6168B5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17341" y="4710902"/>
              <a:ext cx="2397792" cy="780972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BF74922E-8CCD-4219-8DF2-9E79E304ABA2}"/>
                    </a:ext>
                  </a:extLst>
                </p:cNvPr>
                <p:cNvSpPr/>
                <p:nvPr/>
              </p:nvSpPr>
              <p:spPr>
                <a:xfrm>
                  <a:off x="6749453" y="5270434"/>
                  <a:ext cx="174381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62</m:t>
                        </m:r>
                      </m:oMath>
                    </m:oMathPara>
                  </a14:m>
                  <a:endParaRPr lang="zh-CN" altLang="en-US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BF74922E-8CCD-4219-8DF2-9E79E304ABA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49453" y="5270434"/>
                  <a:ext cx="1743811" cy="369332"/>
                </a:xfrm>
                <a:prstGeom prst="rect">
                  <a:avLst/>
                </a:prstGeom>
                <a:blipFill>
                  <a:blip r:embed="rId7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EE1DD8CF-DA4C-49A6-A0CA-EF04DDA866FC}"/>
                    </a:ext>
                  </a:extLst>
                </p:cNvPr>
                <p:cNvSpPr/>
                <p:nvPr/>
              </p:nvSpPr>
              <p:spPr>
                <a:xfrm>
                  <a:off x="6740757" y="3437205"/>
                  <a:ext cx="174913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38</m:t>
                        </m:r>
                      </m:oMath>
                    </m:oMathPara>
                  </a14:m>
                  <a:endParaRPr lang="zh-CN" altLang="en-US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EE1DD8CF-DA4C-49A6-A0CA-EF04DDA866F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40757" y="3437205"/>
                  <a:ext cx="1749133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2A8CB94B-CE6E-4706-A125-A8D17DBE5FAC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4CD4657C-896D-4C0F-8A28-62726C60B878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729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38614" y="924003"/>
            <a:ext cx="1178941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800" b="1" dirty="0">
                <a:ea typeface="微软雅黑" panose="020B0503020204020204" pitchFamily="34" charset="-122"/>
              </a:rPr>
              <a:t>贝叶斯预测</a:t>
            </a:r>
            <a:endParaRPr lang="en-US" altLang="zh-CN" sz="2800" dirty="0">
              <a:ea typeface="微软雅黑" panose="020B0503020204020204" pitchFamily="34" charset="-122"/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ea typeface="微软雅黑" panose="020B0503020204020204" pitchFamily="34" charset="-122"/>
              </a:rPr>
              <a:t>最优</a:t>
            </a:r>
            <a:r>
              <a:rPr lang="en-US" altLang="zh-CN" sz="2400" b="1" dirty="0"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ea typeface="微软雅黑" panose="020B0503020204020204" pitchFamily="34" charset="-122"/>
              </a:rPr>
              <a:t>: </a:t>
            </a:r>
            <a:r>
              <a:rPr lang="zh-CN" altLang="en-US" sz="2400" dirty="0">
                <a:ea typeface="楷体" panose="02010609060101010101" pitchFamily="49" charset="-122"/>
              </a:rPr>
              <a:t>如果先验给定</a:t>
            </a:r>
            <a:r>
              <a:rPr lang="en-US" altLang="zh-CN" sz="2400" dirty="0">
                <a:ea typeface="楷体" panose="02010609060101010101" pitchFamily="49" charset="-122"/>
              </a:rPr>
              <a:t>, </a:t>
            </a:r>
            <a:r>
              <a:rPr lang="zh-CN" altLang="en-US" sz="2400" dirty="0">
                <a:ea typeface="楷体" panose="02010609060101010101" pitchFamily="49" charset="-122"/>
              </a:rPr>
              <a:t>没有更准确的预测方法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 </a:t>
            </a:r>
            <a:r>
              <a:rPr lang="zh-CN" altLang="en-US" sz="2400" dirty="0">
                <a:ea typeface="楷体" panose="02010609060101010101" pitchFamily="49" charset="-122"/>
              </a:rPr>
              <a:t>；</a:t>
            </a:r>
            <a:endParaRPr lang="en-US" altLang="zh-CN" sz="2400" dirty="0">
              <a:ea typeface="楷体" panose="02010609060101010101" pitchFamily="49" charset="-122"/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ea typeface="微软雅黑" panose="020B0503020204020204" pitchFamily="34" charset="-122"/>
              </a:rPr>
              <a:t>不存在过拟合</a:t>
            </a:r>
            <a:r>
              <a:rPr lang="en-US" altLang="zh-CN" sz="2400" dirty="0">
                <a:ea typeface="微软雅黑" panose="020B0503020204020204" pitchFamily="34" charset="-122"/>
              </a:rPr>
              <a:t>:</a:t>
            </a:r>
            <a:r>
              <a:rPr lang="en-US" altLang="zh-CN" sz="2400" b="1" dirty="0"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ea typeface="楷体" panose="02010609060101010101" pitchFamily="49" charset="-122"/>
              </a:rPr>
              <a:t>所有可能假设（</a:t>
            </a:r>
            <a:r>
              <a:rPr lang="en-US" altLang="zh-CN" sz="2400" dirty="0">
                <a:ea typeface="楷体" panose="02010609060101010101" pitchFamily="49" charset="-122"/>
              </a:rPr>
              <a:t>hypothesis</a:t>
            </a:r>
            <a:r>
              <a:rPr lang="zh-CN" altLang="en-US" sz="2400" dirty="0">
                <a:ea typeface="楷体" panose="02010609060101010101" pitchFamily="49" charset="-122"/>
              </a:rPr>
              <a:t>）都考虑到并加权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dirty="0">
              <a:ea typeface="楷体" panose="02010609060101010101" pitchFamily="49" charset="-122"/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ea typeface="微软雅黑" panose="020B0503020204020204" pitchFamily="34" charset="-122"/>
              </a:rPr>
              <a:t>代价</a:t>
            </a:r>
            <a:r>
              <a:rPr lang="en-US" altLang="zh-CN" sz="2400" dirty="0">
                <a:ea typeface="微软雅黑" panose="020B0503020204020204" pitchFamily="34" charset="-122"/>
              </a:rPr>
              <a:t>:</a:t>
            </a:r>
          </a:p>
          <a:p>
            <a:pPr marL="914400" lvl="1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楷体" panose="02010609060101010101" pitchFamily="49" charset="-122"/>
              </a:rPr>
              <a:t>当假设个数太多时，贝叶斯预测无法进行。比如，对假设求和（或求积分）无法计算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dirty="0">
              <a:ea typeface="楷体" panose="02010609060101010101" pitchFamily="49" charset="-122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楷体" panose="02010609060101010101" pitchFamily="49" charset="-122"/>
              </a:rPr>
              <a:t>解决方案：近似贝叶斯预测。</a:t>
            </a:r>
            <a:endParaRPr lang="en-US" altLang="zh-CN" sz="3200" dirty="0">
              <a:ea typeface="楷体" panose="02010609060101010101" pitchFamily="49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D59D85E-9203-4088-A0E7-1EBC7F9D1E05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6DFBEBC-94F1-49FC-8008-02D0CE0E22A2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494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244305" y="925839"/>
                <a:ext cx="11401491" cy="37080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800" b="1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贝叶斯准则</a:t>
                </a:r>
                <a:endParaRPr lang="en-US" altLang="zh-CN" sz="2800" b="1" spc="1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人类往往会根据自身的经验，形成一些对世界的假设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(hypothesis)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；</a:t>
                </a:r>
                <a:endParaRPr lang="en-US" altLang="zh-CN" sz="2400" spc="1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令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b="0" i="1" spc="10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为经验（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evidence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），即为训练数据，</a:t>
                </a:r>
                <a14:m>
                  <m:oMath xmlns:m="http://schemas.openxmlformats.org/officeDocument/2006/math">
                    <m:r>
                      <a:rPr lang="en-US" altLang="zh-CN" sz="2400" b="0" i="1" spc="100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为假设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.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；</a:t>
                </a:r>
                <a:endParaRPr lang="en-US" altLang="zh-CN" sz="2400" spc="1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根据经验 </a:t>
                </a:r>
                <a14:m>
                  <m:oMath xmlns:m="http://schemas.openxmlformats.org/officeDocument/2006/math">
                    <m:r>
                      <a:rPr lang="en-US" altLang="zh-CN" sz="2400" i="1" spc="10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，假设为 </a:t>
                </a:r>
                <a14:m>
                  <m:oMath xmlns:m="http://schemas.openxmlformats.org/officeDocument/2006/math">
                    <m:r>
                      <a:rPr lang="en-US" altLang="zh-CN" sz="2400" i="1" spc="10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的概率为</a:t>
                </a:r>
                <a:endParaRPr lang="en-US" altLang="zh-CN" sz="2400" spc="1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zh-CN" altLang="en-US" sz="2800" b="1" dirty="0"/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305" y="925839"/>
                <a:ext cx="11401491" cy="3708066"/>
              </a:xfrm>
              <a:prstGeom prst="rect">
                <a:avLst/>
              </a:prstGeom>
              <a:blipFill>
                <a:blip r:embed="rId2"/>
                <a:stretch>
                  <a:fillRect l="-1070" t="-180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/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639050DA-F8E1-4B98-95B5-0D153A22053B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552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B4E530D8-4278-42BA-8A4C-55257D0B0BBA}"/>
              </a:ext>
            </a:extLst>
          </p:cNvPr>
          <p:cNvSpPr/>
          <p:nvPr/>
        </p:nvSpPr>
        <p:spPr>
          <a:xfrm>
            <a:off x="238614" y="3739388"/>
            <a:ext cx="11322015" cy="2422841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1200"/>
              </a:spcAft>
            </a:pPr>
            <a:endParaRPr lang="en-US" altLang="zh-CN" sz="2800" dirty="0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8614" y="924875"/>
            <a:ext cx="11789419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</a:t>
            </a:r>
            <a:r>
              <a:rPr lang="zh-CN" altLang="en-US" sz="2400" b="1" dirty="0">
                <a:ea typeface="微软雅黑" panose="020B0503020204020204" pitchFamily="34" charset="-122"/>
              </a:rPr>
              <a:t>大后验</a:t>
            </a:r>
            <a:r>
              <a:rPr lang="en-US" altLang="zh-CN" sz="2400" b="1" dirty="0">
                <a:ea typeface="微软雅黑" panose="020B0503020204020204" pitchFamily="34" charset="-122"/>
              </a:rPr>
              <a:t>(Maximum A Posteriori, MAP)</a:t>
            </a:r>
            <a:r>
              <a:rPr lang="zh-CN" altLang="en-US" sz="2400" b="1" dirty="0">
                <a:ea typeface="微软雅黑" panose="020B0503020204020204" pitchFamily="34" charset="-122"/>
              </a:rPr>
              <a:t>预测</a:t>
            </a:r>
            <a:endParaRPr lang="en-US" altLang="zh-CN" sz="2400" b="1" dirty="0"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选择一个最可能的假设（</a:t>
            </a:r>
            <a:r>
              <a:rPr lang="en-US" altLang="zh-CN" sz="2800" dirty="0">
                <a:ea typeface="楷体" panose="02010609060101010101" pitchFamily="49" charset="-122"/>
              </a:rPr>
              <a:t>hypothesis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）做预测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/>
              <a:t>make prediction based on </a:t>
            </a:r>
            <a:r>
              <a:rPr lang="en-US" altLang="zh-CN" sz="2800" b="1" dirty="0"/>
              <a:t>most probable hypothesis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07C4C8A7-537C-4EA7-A8AB-C06A65597F22}"/>
                  </a:ext>
                </a:extLst>
              </p:cNvPr>
              <p:cNvSpPr/>
              <p:nvPr/>
            </p:nvSpPr>
            <p:spPr>
              <a:xfrm>
                <a:off x="238614" y="1934497"/>
                <a:ext cx="11322015" cy="1591633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贝叶斯预测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:  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计算所有假设预测的加权平均，每种假设的概率作为权重</a:t>
                </a:r>
                <a:endParaRPr lang="en-US" altLang="zh-CN" sz="24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zh-CN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altLang="zh-CN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argmax</m:t>
                            </m:r>
                          </m:e>
                          <m:lim>
                            <m:r>
                              <a:rPr lang="en-CA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lim>
                        </m:limLow>
                      </m:fName>
                      <m:e>
                        <m: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e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US" altLang="zh-CN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argmax</m:t>
                            </m:r>
                          </m:e>
                          <m:lim>
                            <m:r>
                              <a:rPr lang="en-CA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  <m:e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CA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CA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CA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CN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 </m:t>
                            </m:r>
                          </m:e>
                        </m:nary>
                      </m:e>
                    </m:func>
                  </m:oMath>
                </a14:m>
                <a:endParaRPr lang="en-US" altLang="zh-CN" sz="2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07C4C8A7-537C-4EA7-A8AB-C06A65597F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614" y="1934497"/>
                <a:ext cx="11322015" cy="1591633"/>
              </a:xfrm>
              <a:prstGeom prst="roundRect">
                <a:avLst/>
              </a:prstGeom>
              <a:blipFill>
                <a:blip r:embed="rId2"/>
                <a:stretch>
                  <a:fillRect l="-16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组合 20">
            <a:extLst>
              <a:ext uri="{FF2B5EF4-FFF2-40B4-BE49-F238E27FC236}">
                <a16:creationId xmlns:a16="http://schemas.microsoft.com/office/drawing/2014/main" id="{65D5066F-30A3-4A1F-8058-6582F6870655}"/>
              </a:ext>
            </a:extLst>
          </p:cNvPr>
          <p:cNvGrpSpPr/>
          <p:nvPr/>
        </p:nvGrpSpPr>
        <p:grpSpPr>
          <a:xfrm>
            <a:off x="960967" y="4776020"/>
            <a:ext cx="9678546" cy="1280653"/>
            <a:chOff x="449689" y="3900948"/>
            <a:chExt cx="9678546" cy="1280653"/>
          </a:xfrm>
          <a:solidFill>
            <a:srgbClr val="FFFF94"/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矩形: 圆角 12">
                  <a:extLst>
                    <a:ext uri="{FF2B5EF4-FFF2-40B4-BE49-F238E27FC236}">
                      <a16:creationId xmlns:a16="http://schemas.microsoft.com/office/drawing/2014/main" id="{01ECFA50-CEA0-4857-BB57-EA8855AB1E46}"/>
                    </a:ext>
                  </a:extLst>
                </p:cNvPr>
                <p:cNvSpPr/>
                <p:nvPr/>
              </p:nvSpPr>
              <p:spPr>
                <a:xfrm>
                  <a:off x="449689" y="3900949"/>
                  <a:ext cx="4505769" cy="1280652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altLang="zh-CN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8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argmax</m:t>
                                </m:r>
                              </m:e>
                              <m:lim>
                                <m:sSub>
                                  <m:sSubPr>
                                    <m:ctrlP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{</m:t>
                                    </m:r>
                                    <m: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}</m:t>
                                </m:r>
                              </m:lim>
                            </m:limLow>
                          </m:fName>
                          <m:e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en-US" altLang="zh-CN" sz="2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CA" altLang="zh-CN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CA" altLang="zh-CN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</m:d>
                          </m:e>
                        </m:func>
                      </m:oMath>
                    </m:oMathPara>
                  </a14:m>
                  <a:endParaRPr lang="en-US" altLang="zh-CN" sz="2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" name="矩形: 圆角 12">
                  <a:extLst>
                    <a:ext uri="{FF2B5EF4-FFF2-40B4-BE49-F238E27FC236}">
                      <a16:creationId xmlns:a16="http://schemas.microsoft.com/office/drawing/2014/main" id="{01ECFA50-CEA0-4857-BB57-EA8855AB1E4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9689" y="3900949"/>
                  <a:ext cx="4505769" cy="1280652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矩形: 圆角 16">
                  <a:extLst>
                    <a:ext uri="{FF2B5EF4-FFF2-40B4-BE49-F238E27FC236}">
                      <a16:creationId xmlns:a16="http://schemas.microsoft.com/office/drawing/2014/main" id="{D346D660-3936-4518-9FC0-F2B55DD77B1F}"/>
                    </a:ext>
                  </a:extLst>
                </p:cNvPr>
                <p:cNvSpPr/>
                <p:nvPr/>
              </p:nvSpPr>
              <p:spPr>
                <a:xfrm>
                  <a:off x="5622466" y="3900948"/>
                  <a:ext cx="4505769" cy="1280652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zh-CN" altLang="en-US" sz="2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8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argmax</m:t>
                                </m:r>
                              </m:e>
                              <m:lim>
                                <m:r>
                                  <a:rPr lang="en-US" altLang="zh-CN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{</m:t>
                                </m:r>
                                <m:r>
                                  <a:rPr lang="en-US" altLang="zh-CN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}</m:t>
                                </m:r>
                              </m:lim>
                            </m:limLow>
                          </m:fName>
                          <m:e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altLang="zh-CN" sz="2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矩形: 圆角 16">
                  <a:extLst>
                    <a:ext uri="{FF2B5EF4-FFF2-40B4-BE49-F238E27FC236}">
                      <a16:creationId xmlns:a16="http://schemas.microsoft.com/office/drawing/2014/main" id="{D346D660-3936-4518-9FC0-F2B55DD77B1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22466" y="3900948"/>
                  <a:ext cx="4505769" cy="1280652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A06EB056-C50A-48F6-A952-3B5869CC0249}"/>
              </a:ext>
            </a:extLst>
          </p:cNvPr>
          <p:cNvSpPr/>
          <p:nvPr/>
        </p:nvSpPr>
        <p:spPr>
          <a:xfrm>
            <a:off x="302878" y="4001869"/>
            <a:ext cx="113385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最大后验预测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利用最可能的假设，对输入做预测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9" name="arrow-to-the-left-silhouette_32536">
            <a:extLst>
              <a:ext uri="{FF2B5EF4-FFF2-40B4-BE49-F238E27FC236}">
                <a16:creationId xmlns:a16="http://schemas.microsoft.com/office/drawing/2014/main" id="{B1500691-B72E-46CA-AF26-FE94D1D85C0A}"/>
              </a:ext>
            </a:extLst>
          </p:cNvPr>
          <p:cNvSpPr/>
          <p:nvPr/>
        </p:nvSpPr>
        <p:spPr>
          <a:xfrm rot="10800000">
            <a:off x="5753414" y="5005536"/>
            <a:ext cx="609685" cy="470875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23" h="4813">
                <a:moveTo>
                  <a:pt x="6223" y="3007"/>
                </a:moveTo>
                <a:cubicBezTo>
                  <a:pt x="6222" y="3074"/>
                  <a:pt x="6168" y="3129"/>
                  <a:pt x="6101" y="3129"/>
                </a:cubicBezTo>
                <a:lnTo>
                  <a:pt x="2604" y="3129"/>
                </a:lnTo>
                <a:lnTo>
                  <a:pt x="3201" y="4639"/>
                </a:lnTo>
                <a:cubicBezTo>
                  <a:pt x="3221" y="4690"/>
                  <a:pt x="3205" y="4748"/>
                  <a:pt x="3161" y="4780"/>
                </a:cubicBezTo>
                <a:cubicBezTo>
                  <a:pt x="3118" y="4813"/>
                  <a:pt x="3058" y="4813"/>
                  <a:pt x="3015" y="4780"/>
                </a:cubicBezTo>
                <a:lnTo>
                  <a:pt x="47" y="2498"/>
                </a:lnTo>
                <a:cubicBezTo>
                  <a:pt x="17" y="2475"/>
                  <a:pt x="0" y="2440"/>
                  <a:pt x="0" y="2402"/>
                </a:cubicBezTo>
                <a:cubicBezTo>
                  <a:pt x="0" y="2365"/>
                  <a:pt x="17" y="2329"/>
                  <a:pt x="47" y="2306"/>
                </a:cubicBezTo>
                <a:lnTo>
                  <a:pt x="3015" y="25"/>
                </a:lnTo>
                <a:cubicBezTo>
                  <a:pt x="3036" y="8"/>
                  <a:pt x="3062" y="0"/>
                  <a:pt x="3089" y="0"/>
                </a:cubicBezTo>
                <a:cubicBezTo>
                  <a:pt x="3114" y="0"/>
                  <a:pt x="3140" y="8"/>
                  <a:pt x="3161" y="24"/>
                </a:cubicBezTo>
                <a:cubicBezTo>
                  <a:pt x="3205" y="57"/>
                  <a:pt x="3221" y="115"/>
                  <a:pt x="3201" y="165"/>
                </a:cubicBezTo>
                <a:lnTo>
                  <a:pt x="2604" y="1676"/>
                </a:lnTo>
                <a:lnTo>
                  <a:pt x="6101" y="1676"/>
                </a:lnTo>
                <a:cubicBezTo>
                  <a:pt x="6168" y="1676"/>
                  <a:pt x="6222" y="1730"/>
                  <a:pt x="6222" y="1797"/>
                </a:cubicBezTo>
                <a:lnTo>
                  <a:pt x="6223" y="30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DCBD86C-6AB9-44EA-8DED-515FFE2AF410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6D0B059-6678-428A-9159-A7675B8ADD19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968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/>
              <p:nvPr/>
            </p:nvSpPr>
            <p:spPr>
              <a:xfrm>
                <a:off x="94019" y="1063050"/>
                <a:ext cx="12003961" cy="123394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19" y="1063050"/>
                <a:ext cx="12003961" cy="1233948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44EE740C-7592-43C3-8D8C-1C175832DDAA}"/>
                  </a:ext>
                </a:extLst>
              </p:cNvPr>
              <p:cNvSpPr txBox="1"/>
              <p:nvPr/>
            </p:nvSpPr>
            <p:spPr>
              <a:xfrm>
                <a:off x="302879" y="5822439"/>
                <a:ext cx="752443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因为 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CA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CA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CA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CA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</m:d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 所以利用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假设做预测。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44EE740C-7592-43C3-8D8C-1C175832DD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879" y="5822439"/>
                <a:ext cx="7524432" cy="461665"/>
              </a:xfrm>
              <a:prstGeom prst="rect">
                <a:avLst/>
              </a:prstGeom>
              <a:blipFill>
                <a:blip r:embed="rId3"/>
                <a:stretch>
                  <a:fillRect l="-1135" t="-10526" r="-324" b="-2894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6" name="组合 45">
            <a:extLst>
              <a:ext uri="{FF2B5EF4-FFF2-40B4-BE49-F238E27FC236}">
                <a16:creationId xmlns:a16="http://schemas.microsoft.com/office/drawing/2014/main" id="{4542A044-8329-4E0E-8C8D-16D3D36A1F52}"/>
              </a:ext>
            </a:extLst>
          </p:cNvPr>
          <p:cNvGrpSpPr/>
          <p:nvPr/>
        </p:nvGrpSpPr>
        <p:grpSpPr>
          <a:xfrm>
            <a:off x="27432" y="2703271"/>
            <a:ext cx="12135984" cy="2446218"/>
            <a:chOff x="27432" y="3348732"/>
            <a:chExt cx="12135984" cy="24462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矩形: 圆角 46">
                  <a:extLst>
                    <a:ext uri="{FF2B5EF4-FFF2-40B4-BE49-F238E27FC236}">
                      <a16:creationId xmlns:a16="http://schemas.microsoft.com/office/drawing/2014/main" id="{9BD817A2-97FD-421F-BD4C-D3F7756A93AD}"/>
                    </a:ext>
                  </a:extLst>
                </p:cNvPr>
                <p:cNvSpPr/>
                <p:nvPr/>
              </p:nvSpPr>
              <p:spPr>
                <a:xfrm>
                  <a:off x="27432" y="4133101"/>
                  <a:ext cx="1625301" cy="878758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红</m:t>
                      </m:r>
                    </m:oMath>
                  </a14:m>
                  <a:r>
                    <a:rPr lang="zh-CN" altLang="en-US" sz="2000" b="0" i="0" dirty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a:t>色</a:t>
                  </a:r>
                  <a:r>
                    <a:rPr lang="en-US" altLang="zh-CN" sz="2000" b="0" i="0" dirty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a:t>,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巧克力</m:t>
                        </m:r>
                      </m:oMath>
                    </m:oMathPara>
                  </a14:m>
                  <a:endParaRPr lang="en-US" altLang="zh-CN" sz="2000" b="0" dirty="0">
                    <a:solidFill>
                      <a:schemeClr val="tx1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47" name="矩形: 圆角 46">
                  <a:extLst>
                    <a:ext uri="{FF2B5EF4-FFF2-40B4-BE49-F238E27FC236}">
                      <a16:creationId xmlns:a16="http://schemas.microsoft.com/office/drawing/2014/main" id="{9BD817A2-97FD-421F-BD4C-D3F7756A93A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432" y="4133101"/>
                  <a:ext cx="1625301" cy="878758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矩形: 圆角 47">
                  <a:extLst>
                    <a:ext uri="{FF2B5EF4-FFF2-40B4-BE49-F238E27FC236}">
                      <a16:creationId xmlns:a16="http://schemas.microsoft.com/office/drawing/2014/main" id="{29677B3C-CF11-4401-AE82-380DEC600AB2}"/>
                    </a:ext>
                  </a:extLst>
                </p:cNvPr>
                <p:cNvSpPr/>
                <p:nvPr/>
              </p:nvSpPr>
              <p:spPr>
                <a:xfrm>
                  <a:off x="2421238" y="3348732"/>
                  <a:ext cx="3996103" cy="616974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巧克力</m:t>
                            </m:r>
                          </m:e>
                          <m:e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红</m:t>
                            </m:r>
                            <m:r>
                              <a:rPr lang="zh-CN" altLang="en-US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色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48" name="矩形: 圆角 47">
                  <a:extLst>
                    <a:ext uri="{FF2B5EF4-FFF2-40B4-BE49-F238E27FC236}">
                      <a16:creationId xmlns:a16="http://schemas.microsoft.com/office/drawing/2014/main" id="{29677B3C-CF11-4401-AE82-380DEC600AB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21238" y="3348732"/>
                  <a:ext cx="3996103" cy="616974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矩形: 圆角 48">
                  <a:extLst>
                    <a:ext uri="{FF2B5EF4-FFF2-40B4-BE49-F238E27FC236}">
                      <a16:creationId xmlns:a16="http://schemas.microsoft.com/office/drawing/2014/main" id="{AE8C3AF4-CA0E-4102-89BE-5742ED89E0EC}"/>
                    </a:ext>
                  </a:extLst>
                </p:cNvPr>
                <p:cNvSpPr/>
                <p:nvPr/>
              </p:nvSpPr>
              <p:spPr>
                <a:xfrm>
                  <a:off x="2421239" y="5177976"/>
                  <a:ext cx="3996102" cy="616974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巧克力</m:t>
                            </m:r>
                          </m:e>
                          <m:e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红色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49" name="矩形: 圆角 48">
                  <a:extLst>
                    <a:ext uri="{FF2B5EF4-FFF2-40B4-BE49-F238E27FC236}">
                      <a16:creationId xmlns:a16="http://schemas.microsoft.com/office/drawing/2014/main" id="{AE8C3AF4-CA0E-4102-89BE-5742ED89E0E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21239" y="5177976"/>
                  <a:ext cx="3996102" cy="616974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矩形: 圆角 49">
                  <a:extLst>
                    <a:ext uri="{FF2B5EF4-FFF2-40B4-BE49-F238E27FC236}">
                      <a16:creationId xmlns:a16="http://schemas.microsoft.com/office/drawing/2014/main" id="{6890209C-D435-486F-850B-444D03ED354A}"/>
                    </a:ext>
                  </a:extLst>
                </p:cNvPr>
                <p:cNvSpPr/>
                <p:nvPr/>
              </p:nvSpPr>
              <p:spPr>
                <a:xfrm>
                  <a:off x="8815133" y="3944027"/>
                  <a:ext cx="3348283" cy="1233949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CA" altLang="zh-CN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38</m:t>
                        </m:r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62</m:t>
                        </m:r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  <m:r>
                          <a:rPr lang="en-CA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oMath>
                    </m:oMathPara>
                  </a14:m>
                  <a:endParaRPr lang="zh-CN" alt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0" name="矩形: 圆角 49">
                  <a:extLst>
                    <a:ext uri="{FF2B5EF4-FFF2-40B4-BE49-F238E27FC236}">
                      <a16:creationId xmlns:a16="http://schemas.microsoft.com/office/drawing/2014/main" id="{6890209C-D435-486F-850B-444D03ED354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15133" y="3944027"/>
                  <a:ext cx="3348283" cy="1233949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1" name="直接箭头连接符 50">
              <a:extLst>
                <a:ext uri="{FF2B5EF4-FFF2-40B4-BE49-F238E27FC236}">
                  <a16:creationId xmlns:a16="http://schemas.microsoft.com/office/drawing/2014/main" id="{AD88EEFA-2901-4F81-8235-B80F5CFB5BB2}"/>
                </a:ext>
              </a:extLst>
            </p:cNvPr>
            <p:cNvCxnSpPr>
              <a:cxnSpLocks/>
              <a:stCxn id="47" idx="3"/>
              <a:endCxn id="48" idx="1"/>
            </p:cNvCxnSpPr>
            <p:nvPr/>
          </p:nvCxnSpPr>
          <p:spPr>
            <a:xfrm flipV="1">
              <a:off x="1652733" y="3657219"/>
              <a:ext cx="768505" cy="915261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C014F7CA-7D43-495E-954D-42F110F7DE1E}"/>
                </a:ext>
              </a:extLst>
            </p:cNvPr>
            <p:cNvCxnSpPr>
              <a:cxnSpLocks/>
              <a:endCxn id="49" idx="1"/>
            </p:cNvCxnSpPr>
            <p:nvPr/>
          </p:nvCxnSpPr>
          <p:spPr>
            <a:xfrm>
              <a:off x="1652733" y="4571824"/>
              <a:ext cx="768506" cy="914639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箭头连接符 52">
              <a:extLst>
                <a:ext uri="{FF2B5EF4-FFF2-40B4-BE49-F238E27FC236}">
                  <a16:creationId xmlns:a16="http://schemas.microsoft.com/office/drawing/2014/main" id="{799E4E8F-4C29-41C0-9400-94918EE4AB1E}"/>
                </a:ext>
              </a:extLst>
            </p:cNvPr>
            <p:cNvCxnSpPr>
              <a:cxnSpLocks/>
              <a:stCxn id="48" idx="3"/>
            </p:cNvCxnSpPr>
            <p:nvPr/>
          </p:nvCxnSpPr>
          <p:spPr>
            <a:xfrm>
              <a:off x="6417341" y="3657219"/>
              <a:ext cx="2397792" cy="748883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3E1CE9D9-1FA7-461C-B60E-E207064718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17341" y="4710902"/>
              <a:ext cx="2397792" cy="780972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9406625E-B1E4-4CA8-B946-AEFC84DC257A}"/>
                    </a:ext>
                  </a:extLst>
                </p:cNvPr>
                <p:cNvSpPr/>
                <p:nvPr/>
              </p:nvSpPr>
              <p:spPr>
                <a:xfrm>
                  <a:off x="6749453" y="5270434"/>
                  <a:ext cx="174381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62</m:t>
                        </m:r>
                      </m:oMath>
                    </m:oMathPara>
                  </a14:m>
                  <a:endParaRPr lang="zh-CN" altLang="en-US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9406625E-B1E4-4CA8-B946-AEFC84DC257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49453" y="5270434"/>
                  <a:ext cx="1743811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46E5DC24-9E48-4558-BE32-2ADD99093A71}"/>
                    </a:ext>
                  </a:extLst>
                </p:cNvPr>
                <p:cNvSpPr/>
                <p:nvPr/>
              </p:nvSpPr>
              <p:spPr>
                <a:xfrm>
                  <a:off x="6740757" y="3437205"/>
                  <a:ext cx="174913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b="0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38</m:t>
                        </m:r>
                      </m:oMath>
                    </m:oMathPara>
                  </a14:m>
                  <a:endParaRPr lang="zh-CN" altLang="en-US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46E5DC24-9E48-4558-BE32-2ADD99093A7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40757" y="3437205"/>
                  <a:ext cx="1749133" cy="369332"/>
                </a:xfrm>
                <a:prstGeom prst="rect">
                  <a:avLst/>
                </a:prstGeom>
                <a:blipFill>
                  <a:blip r:embed="rId9"/>
                  <a:stretch>
                    <a:fillRect b="-11475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6691E770-548D-46F2-A741-C9FB37804145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8B4F0A2D-92AF-4975-A8EE-7D9EFBBB00E9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1417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/>
              <p:nvPr/>
            </p:nvSpPr>
            <p:spPr>
              <a:xfrm>
                <a:off x="94019" y="1063050"/>
                <a:ext cx="12003961" cy="123394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19" y="1063050"/>
                <a:ext cx="12003961" cy="1233948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44EE740C-7592-43C3-8D8C-1C175832DDAA}"/>
                  </a:ext>
                </a:extLst>
              </p:cNvPr>
              <p:cNvSpPr txBox="1"/>
              <p:nvPr/>
            </p:nvSpPr>
            <p:spPr>
              <a:xfrm>
                <a:off x="216310" y="5621842"/>
                <a:ext cx="9076074" cy="9079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因为 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 所以利用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假设做预测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；</a:t>
                </a:r>
                <a:endParaRPr lang="en-CA" altLang="zh-CN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根据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假设，预测结果为巧克力的概率为</a:t>
                </a:r>
                <a:r>
                  <a:rPr lang="en-CA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0.7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44EE740C-7592-43C3-8D8C-1C175832DD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310" y="5621842"/>
                <a:ext cx="9076074" cy="907941"/>
              </a:xfrm>
              <a:prstGeom prst="rect">
                <a:avLst/>
              </a:prstGeom>
              <a:blipFill>
                <a:blip r:embed="rId3"/>
                <a:stretch>
                  <a:fillRect l="-873" t="-5369" r="-134" b="-1476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组合 20">
            <a:extLst>
              <a:ext uri="{FF2B5EF4-FFF2-40B4-BE49-F238E27FC236}">
                <a16:creationId xmlns:a16="http://schemas.microsoft.com/office/drawing/2014/main" id="{741822DB-8D2E-4E67-B066-AD0069A0C5D1}"/>
              </a:ext>
            </a:extLst>
          </p:cNvPr>
          <p:cNvGrpSpPr/>
          <p:nvPr/>
        </p:nvGrpSpPr>
        <p:grpSpPr>
          <a:xfrm>
            <a:off x="1121129" y="2712237"/>
            <a:ext cx="10386012" cy="2446218"/>
            <a:chOff x="27432" y="3348732"/>
            <a:chExt cx="10386012" cy="24462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矩形: 圆角 22">
                  <a:extLst>
                    <a:ext uri="{FF2B5EF4-FFF2-40B4-BE49-F238E27FC236}">
                      <a16:creationId xmlns:a16="http://schemas.microsoft.com/office/drawing/2014/main" id="{2EABC53E-B7BA-4301-80D4-D7DD6E757B91}"/>
                    </a:ext>
                  </a:extLst>
                </p:cNvPr>
                <p:cNvSpPr/>
                <p:nvPr/>
              </p:nvSpPr>
              <p:spPr>
                <a:xfrm>
                  <a:off x="27432" y="4133101"/>
                  <a:ext cx="1625301" cy="878758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红</m:t>
                      </m:r>
                    </m:oMath>
                  </a14:m>
                  <a:r>
                    <a:rPr lang="zh-CN" altLang="en-US" sz="2000" b="0" i="0" dirty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a:t>色</a:t>
                  </a:r>
                  <a:r>
                    <a:rPr lang="en-US" altLang="zh-CN" sz="2000" b="0" i="0" dirty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a:t>,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巧克力</m:t>
                        </m:r>
                      </m:oMath>
                    </m:oMathPara>
                  </a14:m>
                  <a:endParaRPr lang="en-US" altLang="zh-CN" sz="2000" b="0" dirty="0">
                    <a:solidFill>
                      <a:schemeClr val="tx1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23" name="矩形: 圆角 22">
                  <a:extLst>
                    <a:ext uri="{FF2B5EF4-FFF2-40B4-BE49-F238E27FC236}">
                      <a16:creationId xmlns:a16="http://schemas.microsoft.com/office/drawing/2014/main" id="{2EABC53E-B7BA-4301-80D4-D7DD6E757B9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432" y="4133101"/>
                  <a:ext cx="1625301" cy="878758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矩形: 圆角 23">
                  <a:extLst>
                    <a:ext uri="{FF2B5EF4-FFF2-40B4-BE49-F238E27FC236}">
                      <a16:creationId xmlns:a16="http://schemas.microsoft.com/office/drawing/2014/main" id="{9DF25EAE-5759-4F20-93EC-38B1B086F575}"/>
                    </a:ext>
                  </a:extLst>
                </p:cNvPr>
                <p:cNvSpPr/>
                <p:nvPr/>
              </p:nvSpPr>
              <p:spPr>
                <a:xfrm>
                  <a:off x="2421238" y="3348732"/>
                  <a:ext cx="3996103" cy="616974"/>
                </a:xfrm>
                <a:prstGeom prst="roundRect">
                  <a:avLst/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 smtClean="0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 smtClean="0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000" i="1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巧克力</m:t>
                            </m:r>
                          </m:e>
                          <m:e>
                            <m:r>
                              <a:rPr lang="en-US" altLang="zh-CN" sz="2000" b="0" i="1" smtClean="0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b="0" i="1" smtClean="0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红</m:t>
                            </m:r>
                            <m:r>
                              <a:rPr lang="zh-CN" altLang="en-US" sz="2000" i="1" smtClean="0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色</m:t>
                            </m:r>
                            <m:r>
                              <a:rPr lang="en-US" altLang="zh-CN" sz="2000" i="1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chemeClr val="bg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chemeClr val="bg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solidFill>
                                      <a:schemeClr val="bg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000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000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CN" sz="2000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oMath>
                    </m:oMathPara>
                  </a14:m>
                  <a:endParaRPr lang="zh-CN" altLang="en-US" sz="2000" dirty="0">
                    <a:solidFill>
                      <a:schemeClr val="bg2">
                        <a:lumMod val="75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24" name="矩形: 圆角 23">
                  <a:extLst>
                    <a:ext uri="{FF2B5EF4-FFF2-40B4-BE49-F238E27FC236}">
                      <a16:creationId xmlns:a16="http://schemas.microsoft.com/office/drawing/2014/main" id="{9DF25EAE-5759-4F20-93EC-38B1B086F57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21238" y="3348732"/>
                  <a:ext cx="3996103" cy="616974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矩形: 圆角 24">
                  <a:extLst>
                    <a:ext uri="{FF2B5EF4-FFF2-40B4-BE49-F238E27FC236}">
                      <a16:creationId xmlns:a16="http://schemas.microsoft.com/office/drawing/2014/main" id="{7D95858E-D1FE-4801-A613-095CEF0DE228}"/>
                    </a:ext>
                  </a:extLst>
                </p:cNvPr>
                <p:cNvSpPr/>
                <p:nvPr/>
              </p:nvSpPr>
              <p:spPr>
                <a:xfrm>
                  <a:off x="2421239" y="5177976"/>
                  <a:ext cx="3996102" cy="616974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巧克力</m:t>
                            </m:r>
                          </m:e>
                          <m:e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红色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oMath>
                    </m:oMathPara>
                  </a14:m>
                  <a:endParaRPr lang="zh-CN" altLang="en-US" sz="20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25" name="矩形: 圆角 24">
                  <a:extLst>
                    <a:ext uri="{FF2B5EF4-FFF2-40B4-BE49-F238E27FC236}">
                      <a16:creationId xmlns:a16="http://schemas.microsoft.com/office/drawing/2014/main" id="{7D95858E-D1FE-4801-A613-095CEF0DE22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21239" y="5177976"/>
                  <a:ext cx="3996102" cy="616974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矩形: 圆角 32">
                  <a:extLst>
                    <a:ext uri="{FF2B5EF4-FFF2-40B4-BE49-F238E27FC236}">
                      <a16:creationId xmlns:a16="http://schemas.microsoft.com/office/drawing/2014/main" id="{EACC9864-BF04-40BD-8AA8-D40A478EA783}"/>
                    </a:ext>
                  </a:extLst>
                </p:cNvPr>
                <p:cNvSpPr/>
                <p:nvPr/>
              </p:nvSpPr>
              <p:spPr>
                <a:xfrm>
                  <a:off x="8815134" y="4172885"/>
                  <a:ext cx="1598310" cy="780972"/>
                </a:xfrm>
                <a:prstGeom prst="roundRect">
                  <a:avLst/>
                </a:prstGeom>
                <a:solidFill>
                  <a:srgbClr val="C6D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CA" altLang="zh-CN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</m:oMath>
                    </m:oMathPara>
                  </a14:m>
                  <a:endParaRPr lang="zh-CN" altLang="en-US" sz="16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3" name="矩形: 圆角 32">
                  <a:extLst>
                    <a:ext uri="{FF2B5EF4-FFF2-40B4-BE49-F238E27FC236}">
                      <a16:creationId xmlns:a16="http://schemas.microsoft.com/office/drawing/2014/main" id="{EACC9864-BF04-40BD-8AA8-D40A478EA78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15134" y="4172885"/>
                  <a:ext cx="1598310" cy="780972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6DC47A19-CBBA-43D5-A492-64C36C4296B4}"/>
                </a:ext>
              </a:extLst>
            </p:cNvPr>
            <p:cNvCxnSpPr>
              <a:cxnSpLocks/>
              <a:stCxn id="23" idx="3"/>
              <a:endCxn id="24" idx="1"/>
            </p:cNvCxnSpPr>
            <p:nvPr/>
          </p:nvCxnSpPr>
          <p:spPr>
            <a:xfrm flipV="1">
              <a:off x="1652733" y="3657219"/>
              <a:ext cx="768505" cy="915261"/>
            </a:xfrm>
            <a:prstGeom prst="straightConnector1">
              <a:avLst/>
            </a:prstGeom>
            <a:solidFill>
              <a:schemeClr val="bg2"/>
            </a:solidFill>
            <a:ln w="25400">
              <a:solidFill>
                <a:schemeClr val="bg2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BD48F1E1-7B31-48AC-8491-19032A35BD01}"/>
                </a:ext>
              </a:extLst>
            </p:cNvPr>
            <p:cNvCxnSpPr>
              <a:cxnSpLocks/>
              <a:endCxn id="25" idx="1"/>
            </p:cNvCxnSpPr>
            <p:nvPr/>
          </p:nvCxnSpPr>
          <p:spPr>
            <a:xfrm>
              <a:off x="1652733" y="4571824"/>
              <a:ext cx="768506" cy="914639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2D0950B4-1ADE-49CF-8835-C05DB9DBCB99}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>
              <a:off x="6417341" y="3657219"/>
              <a:ext cx="2397792" cy="748883"/>
            </a:xfrm>
            <a:prstGeom prst="straightConnector1">
              <a:avLst/>
            </a:prstGeom>
            <a:solidFill>
              <a:schemeClr val="bg2"/>
            </a:solidFill>
            <a:ln w="25400">
              <a:solidFill>
                <a:schemeClr val="bg2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箭头连接符 38">
              <a:extLst>
                <a:ext uri="{FF2B5EF4-FFF2-40B4-BE49-F238E27FC236}">
                  <a16:creationId xmlns:a16="http://schemas.microsoft.com/office/drawing/2014/main" id="{4FB516DE-CF60-4531-AD95-11DE6B99D3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17341" y="4710902"/>
              <a:ext cx="2397792" cy="780972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B8AE5F4A-E9AC-4326-AC62-2B8D58DA968A}"/>
                    </a:ext>
                  </a:extLst>
                </p:cNvPr>
                <p:cNvSpPr/>
                <p:nvPr/>
              </p:nvSpPr>
              <p:spPr>
                <a:xfrm>
                  <a:off x="6749453" y="5270434"/>
                  <a:ext cx="174381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CA" altLang="zh-CN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62</m:t>
                        </m:r>
                      </m:oMath>
                    </m:oMathPara>
                  </a14:m>
                  <a:endParaRPr lang="zh-CN" altLang="en-US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B8AE5F4A-E9AC-4326-AC62-2B8D58DA968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49453" y="5270434"/>
                  <a:ext cx="1743811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13115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E63E9EE3-0354-4C9A-9ED6-52D422F5DFB3}"/>
                    </a:ext>
                  </a:extLst>
                </p:cNvPr>
                <p:cNvSpPr/>
                <p:nvPr/>
              </p:nvSpPr>
              <p:spPr>
                <a:xfrm>
                  <a:off x="6740757" y="3437205"/>
                  <a:ext cx="1749133" cy="369332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i="1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chemeClr val="bg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solidFill>
                                      <a:schemeClr val="bg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i="1">
                                    <a:solidFill>
                                      <a:schemeClr val="bg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CA" altLang="zh-CN" i="1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CA" altLang="zh-CN" i="1">
                                <a:solidFill>
                                  <a:schemeClr val="bg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CA" altLang="zh-CN" b="0" i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altLang="zh-CN" b="0" i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CA" altLang="zh-CN" b="0" i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CA" altLang="zh-CN" b="0" i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38</m:t>
                        </m:r>
                      </m:oMath>
                    </m:oMathPara>
                  </a14:m>
                  <a:endParaRPr lang="zh-CN" altLang="en-US" dirty="0">
                    <a:solidFill>
                      <a:schemeClr val="bg2">
                        <a:lumMod val="75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E63E9EE3-0354-4C9A-9ED6-52D422F5DFB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40757" y="3437205"/>
                  <a:ext cx="1749133" cy="369332"/>
                </a:xfrm>
                <a:prstGeom prst="rect">
                  <a:avLst/>
                </a:prstGeom>
                <a:blipFill>
                  <a:blip r:embed="rId9"/>
                  <a:stretch>
                    <a:fillRect b="-13115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F300971B-D6B2-4584-A7E6-8D09E8A74485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A0F4EF8-14E4-4595-BD7A-3C1C4D5FA806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9667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6893" y="920403"/>
            <a:ext cx="11789419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zh-CN" altLang="en-US" sz="2800" b="1" dirty="0">
                <a:ea typeface="微软雅黑" panose="020B0503020204020204" pitchFamily="34" charset="-122"/>
              </a:rPr>
              <a:t>最大后验</a:t>
            </a:r>
            <a:r>
              <a:rPr lang="en-US" altLang="zh-CN" sz="2800" b="1" dirty="0">
                <a:ea typeface="微软雅黑" panose="020B0503020204020204" pitchFamily="34" charset="-122"/>
              </a:rPr>
              <a:t>(MAP)</a:t>
            </a:r>
            <a:r>
              <a:rPr lang="zh-CN" altLang="en-US" sz="2800" b="1" dirty="0">
                <a:ea typeface="微软雅黑" panose="020B0503020204020204" pitchFamily="34" charset="-122"/>
              </a:rPr>
              <a:t>预测</a:t>
            </a:r>
            <a:endParaRPr lang="en-US" altLang="zh-CN" sz="2800" b="1" dirty="0">
              <a:ea typeface="微软雅黑" panose="020B0503020204020204" pitchFamily="34" charset="-122"/>
            </a:endParaRPr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由于只利用一个假设（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hypothesis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），最大后验预测没有贝叶斯预测准确；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但是当数据量很大时，最大后验预测接近贝叶斯预测；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控制过拟合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先验概率可以用于降低假设（模型）的复杂程度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不容易确定假设的先验概率；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优化问题可能难以解决。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DD9F19B-B5B9-4911-9A3B-EAC2F8CD4672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最大后验预测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60ABA8CE-5213-4220-9239-5AC346A7EA75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2294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B4E530D8-4278-42BA-8A4C-55257D0B0BBA}"/>
                  </a:ext>
                </a:extLst>
              </p:cNvPr>
              <p:cNvSpPr/>
              <p:nvPr/>
            </p:nvSpPr>
            <p:spPr>
              <a:xfrm>
                <a:off x="246614" y="3696967"/>
                <a:ext cx="11323346" cy="1403392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最大后验预测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利用最可能的假设，对输入做预测</a:t>
                </a:r>
                <a:endParaRPr lang="en-US" altLang="zh-CN" sz="24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8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zh-CN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                 </m:t>
                      </m:r>
                      <m:acc>
                        <m:accPr>
                          <m:chr m:val="̂"/>
                          <m:ctrlPr>
                            <a:rPr lang="zh-CN" alt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8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altLang="zh-CN" sz="2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B4E530D8-4278-42BA-8A4C-55257D0B0B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614" y="3696967"/>
                <a:ext cx="11323346" cy="1403392"/>
              </a:xfrm>
              <a:prstGeom prst="roundRect">
                <a:avLst/>
              </a:prstGeom>
              <a:blipFill>
                <a:blip r:embed="rId2"/>
                <a:stretch>
                  <a:fillRect l="-215" t="-606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/>
          <p:cNvSpPr txBox="1"/>
          <p:nvPr/>
        </p:nvSpPr>
        <p:spPr>
          <a:xfrm>
            <a:off x="238614" y="924873"/>
            <a:ext cx="11789419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</a:t>
            </a:r>
            <a:r>
              <a:rPr lang="zh-CN" altLang="en-US" sz="2800" b="1" dirty="0">
                <a:ea typeface="微软雅黑" panose="020B0503020204020204" pitchFamily="34" charset="-122"/>
              </a:rPr>
              <a:t>大似然</a:t>
            </a:r>
            <a:r>
              <a:rPr lang="en-US" altLang="zh-CN" sz="2800" b="1" dirty="0">
                <a:ea typeface="微软雅黑" panose="020B0503020204020204" pitchFamily="34" charset="-122"/>
              </a:rPr>
              <a:t>(Maximum Likelihood, ML)</a:t>
            </a:r>
            <a:r>
              <a:rPr lang="zh-CN" altLang="en-US" sz="2800" b="1" dirty="0">
                <a:ea typeface="微软雅黑" panose="020B0503020204020204" pitchFamily="34" charset="-122"/>
              </a:rPr>
              <a:t>预测</a:t>
            </a:r>
            <a:endParaRPr lang="en-US" altLang="zh-CN" sz="2800" b="1" dirty="0"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在最大后验预测基础上，假设先验概率均匀分布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07C4C8A7-537C-4EA7-A8AB-C06A65597F22}"/>
                  </a:ext>
                </a:extLst>
              </p:cNvPr>
              <p:cNvSpPr/>
              <p:nvPr/>
            </p:nvSpPr>
            <p:spPr>
              <a:xfrm>
                <a:off x="246614" y="1970368"/>
                <a:ext cx="11323346" cy="1591633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贝叶斯预测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:  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计算所有假设预测的加权平均，每种假设的概率作为权重</a:t>
                </a:r>
                <a:endParaRPr lang="en-US" altLang="zh-CN" sz="24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zh-CN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altLang="zh-CN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argmax</m:t>
                            </m:r>
                          </m:e>
                          <m:lim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lim>
                        </m:limLow>
                      </m:fName>
                      <m:e>
                        <m: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e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US" altLang="zh-CN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argmax</m:t>
                            </m:r>
                          </m:e>
                          <m:lim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  <m:e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CA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CA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CA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CN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altLang="zh-CN" sz="2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 </m:t>
                            </m:r>
                          </m:e>
                        </m:nary>
                      </m:e>
                    </m:func>
                  </m:oMath>
                </a14:m>
                <a:endParaRPr lang="en-US" altLang="zh-CN" sz="2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07C4C8A7-537C-4EA7-A8AB-C06A65597F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614" y="1970368"/>
                <a:ext cx="11323346" cy="1591633"/>
              </a:xfrm>
              <a:prstGeom prst="roundRect">
                <a:avLst/>
              </a:prstGeom>
              <a:blipFill>
                <a:blip r:embed="rId3"/>
                <a:stretch>
                  <a:fillRect l="-10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AB103F08-BB5E-4A87-8D24-46956C779ADC}"/>
                  </a:ext>
                </a:extLst>
              </p:cNvPr>
              <p:cNvSpPr/>
              <p:nvPr/>
            </p:nvSpPr>
            <p:spPr>
              <a:xfrm>
                <a:off x="246611" y="5235325"/>
                <a:ext cx="11323347" cy="1498676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最大似然预测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:r>
                  <a:rPr lang="zh-CN" altLang="en-US" sz="2400" dirty="0">
                    <a:solidFill>
                      <a:srgbClr val="FF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先验概率均匀分布，</a:t>
                </a:r>
                <a:r>
                  <a:rPr lang="zh-CN" altLang="en-US" sz="24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利用最可能的假设，对输入做预测</a:t>
                </a:r>
                <a:endParaRPr lang="en-US" altLang="zh-CN" sz="24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8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zh-CN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                 </m:t>
                      </m:r>
                      <m:acc>
                        <m:accPr>
                          <m:chr m:val="̂"/>
                          <m:ctrlPr>
                            <a:rPr lang="zh-CN" alt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8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altLang="zh-CN" sz="2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AB103F08-BB5E-4A87-8D24-46956C779A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611" y="5235325"/>
                <a:ext cx="11323347" cy="1498676"/>
              </a:xfrm>
              <a:prstGeom prst="roundRect">
                <a:avLst/>
              </a:prstGeom>
              <a:blipFill>
                <a:blip r:embed="rId4"/>
                <a:stretch>
                  <a:fillRect l="-161" t="-284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arrow-to-the-left-silhouette_32536">
            <a:extLst>
              <a:ext uri="{FF2B5EF4-FFF2-40B4-BE49-F238E27FC236}">
                <a16:creationId xmlns:a16="http://schemas.microsoft.com/office/drawing/2014/main" id="{860BBF89-9159-4E5B-94BF-9BF0E1CEDD91}"/>
              </a:ext>
            </a:extLst>
          </p:cNvPr>
          <p:cNvSpPr/>
          <p:nvPr/>
        </p:nvSpPr>
        <p:spPr>
          <a:xfrm rot="10800000">
            <a:off x="6136436" y="4260171"/>
            <a:ext cx="609685" cy="470875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23" h="4813">
                <a:moveTo>
                  <a:pt x="6223" y="3007"/>
                </a:moveTo>
                <a:cubicBezTo>
                  <a:pt x="6222" y="3074"/>
                  <a:pt x="6168" y="3129"/>
                  <a:pt x="6101" y="3129"/>
                </a:cubicBezTo>
                <a:lnTo>
                  <a:pt x="2604" y="3129"/>
                </a:lnTo>
                <a:lnTo>
                  <a:pt x="3201" y="4639"/>
                </a:lnTo>
                <a:cubicBezTo>
                  <a:pt x="3221" y="4690"/>
                  <a:pt x="3205" y="4748"/>
                  <a:pt x="3161" y="4780"/>
                </a:cubicBezTo>
                <a:cubicBezTo>
                  <a:pt x="3118" y="4813"/>
                  <a:pt x="3058" y="4813"/>
                  <a:pt x="3015" y="4780"/>
                </a:cubicBezTo>
                <a:lnTo>
                  <a:pt x="47" y="2498"/>
                </a:lnTo>
                <a:cubicBezTo>
                  <a:pt x="17" y="2475"/>
                  <a:pt x="0" y="2440"/>
                  <a:pt x="0" y="2402"/>
                </a:cubicBezTo>
                <a:cubicBezTo>
                  <a:pt x="0" y="2365"/>
                  <a:pt x="17" y="2329"/>
                  <a:pt x="47" y="2306"/>
                </a:cubicBezTo>
                <a:lnTo>
                  <a:pt x="3015" y="25"/>
                </a:lnTo>
                <a:cubicBezTo>
                  <a:pt x="3036" y="8"/>
                  <a:pt x="3062" y="0"/>
                  <a:pt x="3089" y="0"/>
                </a:cubicBezTo>
                <a:cubicBezTo>
                  <a:pt x="3114" y="0"/>
                  <a:pt x="3140" y="8"/>
                  <a:pt x="3161" y="24"/>
                </a:cubicBezTo>
                <a:cubicBezTo>
                  <a:pt x="3205" y="57"/>
                  <a:pt x="3221" y="115"/>
                  <a:pt x="3201" y="165"/>
                </a:cubicBezTo>
                <a:lnTo>
                  <a:pt x="2604" y="1676"/>
                </a:lnTo>
                <a:lnTo>
                  <a:pt x="6101" y="1676"/>
                </a:lnTo>
                <a:cubicBezTo>
                  <a:pt x="6168" y="1676"/>
                  <a:pt x="6222" y="1730"/>
                  <a:pt x="6222" y="1797"/>
                </a:cubicBezTo>
                <a:lnTo>
                  <a:pt x="6223" y="30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-to-the-left-silhouette_32536">
            <a:extLst>
              <a:ext uri="{FF2B5EF4-FFF2-40B4-BE49-F238E27FC236}">
                <a16:creationId xmlns:a16="http://schemas.microsoft.com/office/drawing/2014/main" id="{DAC01160-B787-4987-BF41-D0130B60EB94}"/>
              </a:ext>
            </a:extLst>
          </p:cNvPr>
          <p:cNvSpPr/>
          <p:nvPr/>
        </p:nvSpPr>
        <p:spPr>
          <a:xfrm rot="10800000">
            <a:off x="5713649" y="5845550"/>
            <a:ext cx="609685" cy="470875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23" h="4813">
                <a:moveTo>
                  <a:pt x="6223" y="3007"/>
                </a:moveTo>
                <a:cubicBezTo>
                  <a:pt x="6222" y="3074"/>
                  <a:pt x="6168" y="3129"/>
                  <a:pt x="6101" y="3129"/>
                </a:cubicBezTo>
                <a:lnTo>
                  <a:pt x="2604" y="3129"/>
                </a:lnTo>
                <a:lnTo>
                  <a:pt x="3201" y="4639"/>
                </a:lnTo>
                <a:cubicBezTo>
                  <a:pt x="3221" y="4690"/>
                  <a:pt x="3205" y="4748"/>
                  <a:pt x="3161" y="4780"/>
                </a:cubicBezTo>
                <a:cubicBezTo>
                  <a:pt x="3118" y="4813"/>
                  <a:pt x="3058" y="4813"/>
                  <a:pt x="3015" y="4780"/>
                </a:cubicBezTo>
                <a:lnTo>
                  <a:pt x="47" y="2498"/>
                </a:lnTo>
                <a:cubicBezTo>
                  <a:pt x="17" y="2475"/>
                  <a:pt x="0" y="2440"/>
                  <a:pt x="0" y="2402"/>
                </a:cubicBezTo>
                <a:cubicBezTo>
                  <a:pt x="0" y="2365"/>
                  <a:pt x="17" y="2329"/>
                  <a:pt x="47" y="2306"/>
                </a:cubicBezTo>
                <a:lnTo>
                  <a:pt x="3015" y="25"/>
                </a:lnTo>
                <a:cubicBezTo>
                  <a:pt x="3036" y="8"/>
                  <a:pt x="3062" y="0"/>
                  <a:pt x="3089" y="0"/>
                </a:cubicBezTo>
                <a:cubicBezTo>
                  <a:pt x="3114" y="0"/>
                  <a:pt x="3140" y="8"/>
                  <a:pt x="3161" y="24"/>
                </a:cubicBezTo>
                <a:cubicBezTo>
                  <a:pt x="3205" y="57"/>
                  <a:pt x="3221" y="115"/>
                  <a:pt x="3201" y="165"/>
                </a:cubicBezTo>
                <a:lnTo>
                  <a:pt x="2604" y="1676"/>
                </a:lnTo>
                <a:lnTo>
                  <a:pt x="6101" y="1676"/>
                </a:lnTo>
                <a:cubicBezTo>
                  <a:pt x="6168" y="1676"/>
                  <a:pt x="6222" y="1730"/>
                  <a:pt x="6222" y="1797"/>
                </a:cubicBezTo>
                <a:lnTo>
                  <a:pt x="6223" y="30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8AFEA17-2390-4BAA-8C0B-978100B84787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最大似然预测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0210F6D-1EAC-4D7E-9CE3-06FD794F57F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9596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7159" y="926523"/>
            <a:ext cx="11640047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zh-CN" altLang="en-US" sz="2400" b="1" spc="100" dirty="0">
                <a:ea typeface="微软雅黑" panose="020B0503020204020204" pitchFamily="34" charset="-122"/>
              </a:rPr>
              <a:t>最大似然</a:t>
            </a:r>
            <a:r>
              <a:rPr lang="en-US" altLang="zh-CN" sz="2400" b="1" spc="100" dirty="0">
                <a:ea typeface="微软雅黑" panose="020B0503020204020204" pitchFamily="34" charset="-122"/>
              </a:rPr>
              <a:t>(maximum likelihood, ML)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对</a:t>
            </a:r>
            <a:r>
              <a:rPr lang="en-US" altLang="zh-CN" sz="2400" spc="100" dirty="0">
                <a:ea typeface="微软雅黑" panose="020B0503020204020204" pitchFamily="34" charset="-122"/>
              </a:rPr>
              <a:t>MAP</a:t>
            </a:r>
            <a:r>
              <a:rPr lang="zh-CN" altLang="en-US" sz="2400" spc="100" dirty="0">
                <a:ea typeface="微软雅黑" panose="020B0503020204020204" pitchFamily="34" charset="-122"/>
              </a:rPr>
              <a:t>测进行简化，假设</a:t>
            </a:r>
            <a:r>
              <a:rPr lang="zh-CN" altLang="en-US" sz="2400" b="1" spc="100" dirty="0">
                <a:ea typeface="微软雅黑" panose="020B0503020204020204" pitchFamily="34" charset="-122"/>
              </a:rPr>
              <a:t>先验概率为均匀分布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相比于最大后验预测，最大似然预测选择假设的</a:t>
            </a:r>
            <a:r>
              <a:rPr lang="zh-CN" altLang="en-US" sz="24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标准变了：最大后验预测利用先验概率和似然选择假设，而最大似然预测</a:t>
            </a:r>
            <a:r>
              <a:rPr lang="zh-CN" altLang="en-US" sz="24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只使用似然选择假设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最大似然预测没有贝叶斯预测和最大后验预测准确，因为最大似然预测预测忽略了假设（</a:t>
            </a:r>
            <a:r>
              <a:rPr lang="en-US" altLang="zh-CN" sz="2400" spc="100" dirty="0">
                <a:ea typeface="微软雅黑" panose="020B0503020204020204" pitchFamily="34" charset="-122"/>
              </a:rPr>
              <a:t>hypothesis</a:t>
            </a:r>
            <a:r>
              <a:rPr lang="zh-CN" altLang="en-US" sz="2400" spc="100" dirty="0">
                <a:ea typeface="微软雅黑" panose="020B0503020204020204" pitchFamily="34" charset="-122"/>
              </a:rPr>
              <a:t>）的先验信息，而且只根据一个假设做预测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但当数据量足够大时，最大似然预测、最大后验预测、贝叶斯预测都趋于相同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最大似然预测预测可能会过拟合，因为缺少先验概率。先验概率提供经验数据之外关于假设的信息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相比最大后验预测，最大似然预测更容易找到一个最优假设。</a:t>
            </a:r>
            <a:endParaRPr lang="en-US" altLang="zh-CN" sz="2400" spc="100" dirty="0"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B244E9-709D-4EBF-A919-28548CE4C473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最大似然预测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EFA12602-741F-415F-920F-01A2768BC09A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84710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246894" y="921140"/>
                <a:ext cx="11789419" cy="43357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在线性回归模型中，特征</a:t>
                </a:r>
                <a14:m>
                  <m:oMath xmlns:m="http://schemas.openxmlformats.org/officeDocument/2006/math"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和标签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存在如下关系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 b="1" i="1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服从高斯分布，即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zh-CN" alt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. 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似然函数为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zh-CN" alt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  <m:r>
                            <a:rPr lang="zh-CN" alt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  <m:r>
                        <m:rPr>
                          <m:sty m:val="p"/>
                        </m:rPr>
                        <a:rPr lang="en-US" altLang="zh-CN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exp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sSup>
                                        <m:sSupPr>
                                          <m:ctrlP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𝝎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r>
                                        <a:rPr lang="en-US" altLang="zh-CN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8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对于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个训练数据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b="1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en-US" altLang="zh-CN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 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似然函数为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brk m:alnAt="23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ad>
                                    <m:radPr>
                                      <m:degHide m:val="on"/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zh-CN" alt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</m:rad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den>
                      </m:f>
                      <m:r>
                        <m:rPr>
                          <m:sty m:val="p"/>
                        </m:rPr>
                        <a:rPr lang="en-US" altLang="zh-CN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exp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m:rPr>
                                      <m:brk m:alnAt="23"/>
                                    </m:r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400" b="1" i="1">
                                                  <a:latin typeface="Cambria Math" panose="02040503050406030204" pitchFamily="18" charset="0"/>
                                                </a:rPr>
                                                <m:t>𝝎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  <m:t>𝑇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4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num>
                            <m:den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894" y="921140"/>
                <a:ext cx="11789419" cy="4335739"/>
              </a:xfrm>
              <a:prstGeom prst="rect">
                <a:avLst/>
              </a:prstGeom>
              <a:blipFill>
                <a:blip r:embed="rId2"/>
                <a:stretch>
                  <a:fillRect l="-724" t="-112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E0780A74-2F2F-4931-9255-A022F1CCC13B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最大似然预测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66FB8CE6-BD32-470D-BC1A-421BF4C74CCB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5906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244444" y="2632233"/>
                <a:ext cx="11501194" cy="35057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</a:rPr>
                  <a:t>利用最大似然准则估计模型参数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endParaRPr>
              </a:p>
              <a:p>
                <a:pPr algn="ctr">
                  <a:spcAft>
                    <a:spcPts val="1200"/>
                  </a:spcAft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40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40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zh-CN" altLang="en-US" sz="2400" b="1" i="1">
                                <a:latin typeface="Cambria Math" panose="02040503050406030204" pitchFamily="18" charset="0"/>
                              </a:rPr>
                              <m:t>𝝎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</a:t>
                </a:r>
              </a:p>
              <a:p>
                <a:pPr algn="ctr">
                  <a:spcAft>
                    <a:spcPts val="1200"/>
                  </a:spcAft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或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m:rPr>
                                <m:sty m:val="p"/>
                              </m:rPr>
                              <a:rPr lang="en-US" altLang="zh-CN" sz="2400" b="0" i="0" smtClean="0">
                                <a:latin typeface="Cambria Math" panose="02040503050406030204" pitchFamily="18" charset="0"/>
                              </a:rPr>
                              <m:t>in</m:t>
                            </m:r>
                          </m:e>
                          <m:lim>
                            <m:r>
                              <a:rPr lang="zh-CN" altLang="en-US" sz="2400" b="1" i="1">
                                <a:latin typeface="Cambria Math" panose="02040503050406030204" pitchFamily="18" charset="0"/>
                              </a:rPr>
                              <m:t>𝝎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zh-CN" altLang="en-US" sz="2400" b="1" i="1">
                                            <a:latin typeface="Cambria Math" panose="02040503050406030204" pitchFamily="18" charset="0"/>
                                          </a:rPr>
                                          <m:t>𝝎</m:t>
                                        </m:r>
                                      </m:e>
                                      <m:sup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sSub>
                                      <m:sSubPr>
                                        <m:ctrlP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4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func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</a:t>
                </a:r>
              </a:p>
              <a:p>
                <a:pPr algn="ctr">
                  <a:spcAft>
                    <a:spcPts val="1200"/>
                  </a:spcAft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或 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zh-CN" altLang="en-US" sz="2400" b="1" i="1">
                                <a:latin typeface="Cambria Math" panose="02040503050406030204" pitchFamily="18" charset="0"/>
                              </a:rPr>
                              <m:t>𝝎</m:t>
                            </m:r>
                          </m:lim>
                        </m:limLow>
                      </m:fName>
                      <m:e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𝑿</m:t>
                                </m:r>
                                <m:r>
                                  <a:rPr lang="zh-CN" altLang="en-US" sz="2400" b="1" i="1">
                                    <a:latin typeface="Cambria Math" panose="02040503050406030204" pitchFamily="18" charset="0"/>
                                  </a:rPr>
                                  <m:t>𝝎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func>
                  </m:oMath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上述优化问题为线性回归的优化问题，模型为</a:t>
                </a: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线性回归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；</a:t>
                </a:r>
                <a:endParaRPr lang="en-CA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可以看出，线性回归模型的损失函数来源于噪声服从高斯分布。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444" y="2632233"/>
                <a:ext cx="11501194" cy="3505768"/>
              </a:xfrm>
              <a:prstGeom prst="rect">
                <a:avLst/>
              </a:prstGeom>
              <a:blipFill>
                <a:blip r:embed="rId2"/>
                <a:stretch>
                  <a:fillRect l="-689" t="-1391" b="-313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17C697D7-80CE-46A2-9C45-2E3ECCC1AD26}"/>
                  </a:ext>
                </a:extLst>
              </p:cNvPr>
              <p:cNvSpPr/>
              <p:nvPr/>
            </p:nvSpPr>
            <p:spPr>
              <a:xfrm>
                <a:off x="387153" y="991838"/>
                <a:ext cx="11231421" cy="125790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brk m:alnAt="23"/>
                            </m:r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zh-CN" sz="2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altLang="zh-CN" sz="2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altLang="zh-CN" sz="2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ad>
                                    <m:radPr>
                                      <m:degHide m:val="on"/>
                                      <m:ctrlPr>
                                        <a:rPr lang="en-US" altLang="zh-CN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en-US" altLang="zh-CN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zh-CN" altLang="en-US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</m:rad>
                                  <m:r>
                                    <a:rPr lang="zh-CN" altLang="en-US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den>
                      </m:f>
                      <m:r>
                        <m:rPr>
                          <m:sty m:val="p"/>
                        </m:rPr>
                        <a:rPr lang="en-US" altLang="zh-CN" sz="2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exp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ctrl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m:rPr>
                                      <m:brk m:alnAt="23"/>
                                    </m:r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altLang="zh-CN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altLang="zh-CN" sz="22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sz="22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2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2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altLang="zh-CN" sz="220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en-US" altLang="zh-CN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b="1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𝝎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CN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𝑇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altLang="zh-CN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000" b="1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altLang="zh-CN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num>
                            <m:den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zh-CN" altLang="en-US" sz="2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17C697D7-80CE-46A2-9C45-2E3ECCC1AD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153" y="991838"/>
                <a:ext cx="11231421" cy="1257908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99916FC7-52C9-4303-8419-69D41B45AC99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最大似然预测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D11C5F23-F113-4EDA-801C-919B27A0B05B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38481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243958" y="2011386"/>
                <a:ext cx="11789419" cy="4738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假设</a:t>
                </a:r>
                <a14:m>
                  <m:oMath xmlns:m="http://schemas.openxmlformats.org/officeDocument/2006/math">
                    <m:r>
                      <a:rPr lang="zh-CN" altLang="en-US" sz="2400" b="1" i="1"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的先验信息为均值为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方差为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的高斯分布，即</a:t>
                </a:r>
                <a:endParaRPr lang="en-US" altLang="zh-CN" sz="2400" i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m:rPr>
                          <m:sty m:val="p"/>
                        </m:rPr>
                        <a:rPr lang="en-US" altLang="zh-CN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exp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altLang="zh-CN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zh-CN" altLang="en-US" sz="2400" b="1" i="1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sSubSup>
                                <m:sSub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sz="2400" b="1" i="1"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的最大后验估计为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spcAft>
                    <a:spcPts val="1200"/>
                  </a:spcAft>
                </a:pP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zh-CN" altLang="en-US" sz="2400" b="1" i="1">
                                <a:latin typeface="Cambria Math" panose="02040503050406030204" pitchFamily="18" charset="0"/>
                              </a:rPr>
                              <m:t>𝝎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b="1" i="1">
                                    <a:latin typeface="Cambria Math" panose="02040503050406030204" pitchFamily="18" charset="0"/>
                                  </a:rPr>
                                  <m:t>𝝎</m:t>
                                </m:r>
                              </m:e>
                            </m:d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</a:t>
                </a:r>
              </a:p>
              <a:p>
                <a:pPr algn="ctr">
                  <a:spcAft>
                    <a:spcPts val="1200"/>
                  </a:spcAft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或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zh-CN" altLang="en-US" sz="2400" b="1" i="1">
                                <a:latin typeface="Cambria Math" panose="02040503050406030204" pitchFamily="18" charset="0"/>
                              </a:rPr>
                              <m:t>𝝎</m:t>
                            </m:r>
                          </m:lim>
                        </m:limLow>
                      </m:fName>
                      <m:e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𝑿</m:t>
                                </m:r>
                                <m:r>
                                  <a:rPr lang="zh-CN" altLang="en-US" sz="2400" b="1" i="1">
                                    <a:latin typeface="Cambria Math" panose="02040503050406030204" pitchFamily="18" charset="0"/>
                                  </a:rPr>
                                  <m:t>𝝎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bSup>
                              <m:sSub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b="1" i="1">
                                    <a:latin typeface="Cambria Math" panose="02040503050406030204" pitchFamily="18" charset="0"/>
                                  </a:rPr>
                                  <m:t>𝝎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func>
                  </m:oMath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上述优化问题为带正则项的线性回归问题或岭回归问题，其中 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bSup>
                          <m:sSub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zh-CN" alt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  <m:r>
                      <m:rPr>
                        <m:nor/>
                      </m:rPr>
                      <a: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；</m:t>
                    </m:r>
                  </m:oMath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可以看出，岭回归问题中损失函数中的正则项对应于参数先验分布为高斯分布。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958" y="2011386"/>
                <a:ext cx="11789419" cy="4738990"/>
              </a:xfrm>
              <a:prstGeom prst="rect">
                <a:avLst/>
              </a:prstGeom>
              <a:blipFill>
                <a:blip r:embed="rId2"/>
                <a:stretch>
                  <a:fillRect l="-672" t="-901" b="-205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1C1DFACC-1AFB-450A-895E-B200B28001A5}"/>
                  </a:ext>
                </a:extLst>
              </p:cNvPr>
              <p:cNvSpPr/>
              <p:nvPr/>
            </p:nvSpPr>
            <p:spPr>
              <a:xfrm>
                <a:off x="216310" y="811764"/>
                <a:ext cx="11231421" cy="1094284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brk m:alnAt="23"/>
                            </m:r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zh-CN" sz="2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ad>
                                    <m:radPr>
                                      <m:degHide m:val="on"/>
                                      <m:ctrlPr>
                                        <a:rPr lang="en-US" altLang="zh-CN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en-US" altLang="zh-CN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zh-CN" altLang="en-US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</m:rad>
                                  <m:r>
                                    <a:rPr lang="zh-CN" altLang="en-US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den>
                      </m:f>
                      <m:r>
                        <m:rPr>
                          <m:sty m:val="p"/>
                        </m:rPr>
                        <a:rPr lang="en-US" altLang="zh-CN" sz="2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exp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ctrl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m:rPr>
                                      <m:brk m:alnAt="23"/>
                                    </m:r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altLang="zh-CN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altLang="zh-CN" sz="22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sz="22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2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2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altLang="zh-CN" sz="220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en-US" altLang="zh-CN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000" b="1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𝝎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CN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𝑇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altLang="zh-CN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000" b="1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altLang="zh-CN" sz="2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num>
                            <m:den>
                              <m:r>
                                <a:rPr lang="en-US" altLang="zh-CN" sz="2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altLang="zh-CN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zh-CN" altLang="en-US" sz="2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1C1DFACC-1AFB-450A-895E-B200B28001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310" y="811764"/>
                <a:ext cx="11231421" cy="1094284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AF0152A6-4E47-4717-A391-0CA3A9EA0F34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最大后验预测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C4F1D93-EA8A-462B-9D04-C3084FE9EF66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16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238614" y="925232"/>
                <a:ext cx="11789419" cy="58868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假设</a:t>
                </a:r>
                <a14:m>
                  <m:oMath xmlns:m="http://schemas.openxmlformats.org/officeDocument/2006/math">
                    <m:r>
                      <a:rPr lang="zh-CN" altLang="en-US" sz="2400" b="1" i="1"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的先验信息为均值为</a:t>
                </a:r>
                <a14:m>
                  <m:oMath xmlns:m="http://schemas.openxmlformats.org/officeDocument/2006/math">
                    <m:r>
                      <a:rPr lang="zh-CN" altLang="en-US" sz="2400" b="1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𝝁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方差为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的高斯分布，即</a:t>
                </a:r>
                <a:endParaRPr lang="en-US" altLang="zh-CN" sz="2400" i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m:rPr>
                          <m:sty m:val="p"/>
                        </m:rPr>
                        <a:rPr lang="en-US" altLang="zh-CN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exp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altLang="zh-CN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zh-CN" altLang="en-US" sz="2400" b="1" i="1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  <m:r>
                                        <a:rPr lang="en-CA" altLang="zh-CN" sz="2400" b="1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zh-CN" altLang="en-US" sz="2400" b="1" i="1">
                                          <a:latin typeface="Cambria Math" panose="02040503050406030204" pitchFamily="18" charset="0"/>
                                          <a:ea typeface="微软雅黑" panose="020B0503020204020204" pitchFamily="34" charset="-122"/>
                                        </a:rPr>
                                        <m:t>𝝁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sSubSup>
                                <m:sSub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sz="2400" b="1" i="1"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的最大后验估计为解如下优化问题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spcAft>
                    <a:spcPts val="1200"/>
                  </a:spcAft>
                </a:pP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zh-CN" altLang="en-US" sz="2400" b="1" i="1">
                                <a:latin typeface="Cambria Math" panose="02040503050406030204" pitchFamily="18" charset="0"/>
                              </a:rPr>
                              <m:t>𝝎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b="1" i="1">
                                    <a:latin typeface="Cambria Math" panose="02040503050406030204" pitchFamily="18" charset="0"/>
                                  </a:rPr>
                                  <m:t>𝝎</m:t>
                                </m:r>
                              </m:e>
                            </m:d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</a:t>
                </a:r>
              </a:p>
              <a:p>
                <a:pPr algn="ctr">
                  <a:spcAft>
                    <a:spcPts val="1200"/>
                  </a:spcAft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或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zh-CN" altLang="en-US" sz="2400" b="1" i="1">
                                <a:latin typeface="Cambria Math" panose="02040503050406030204" pitchFamily="18" charset="0"/>
                              </a:rPr>
                              <m:t>𝝎</m:t>
                            </m:r>
                          </m:lim>
                        </m:limLow>
                      </m:fName>
                      <m:e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f>
                              <m:f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CA" altLang="zh-CN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zh-CN" alt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𝑿</m:t>
                                </m:r>
                                <m:r>
                                  <a:rPr lang="zh-CN" altLang="en-US" sz="2400" b="1" i="1">
                                    <a:latin typeface="Cambria Math" panose="02040503050406030204" pitchFamily="18" charset="0"/>
                                  </a:rPr>
                                  <m:t>𝝎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Sup>
                              <m:sSub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b="1" i="1">
                                    <a:latin typeface="Cambria Math" panose="02040503050406030204" pitchFamily="18" charset="0"/>
                                  </a:rPr>
                                  <m:t>𝝎</m:t>
                                </m:r>
                                <m:r>
                                  <a:rPr lang="en-CA" altLang="zh-CN" sz="2400" b="1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zh-CN" altLang="en-US" sz="2400" b="1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𝝁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func>
                  </m:oMath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当</a:t>
                </a:r>
                <a14:m>
                  <m:oMath xmlns:m="http://schemas.openxmlformats.org/officeDocument/2006/math">
                    <m:r>
                      <a:rPr lang="zh-CN" altLang="en-US" sz="2400" b="1" i="1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𝝁</m:t>
                    </m:r>
                    <m:r>
                      <a:rPr lang="en-CA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CA" altLang="zh-CN" sz="2400" b="1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𝟎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上述优化问题为带正则项的线性回归问题或岭回归问题，其中 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bSup>
                          <m:sSub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zh-CN" alt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  <m:r>
                      <m:rPr>
                        <m:nor/>
                      </m:rPr>
                      <a: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；</m:t>
                    </m:r>
                  </m:oMath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解上述优化问题，可得</a:t>
                </a:r>
                <a14:m>
                  <m:oMath xmlns:m="http://schemas.openxmlformats.org/officeDocument/2006/math">
                    <m:r>
                      <a:rPr lang="zh-CN" altLang="en-US" sz="2400" b="1" i="1"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的最大后验估计为</a:t>
                </a:r>
                <a:endParaRPr lang="en-CA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400" b="1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𝝎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sSup>
                        <m:sSup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CA" altLang="zh-CN" sz="2400" b="0" i="1" smtClean="0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CA" altLang="zh-CN" sz="2400" b="0" i="1" smtClean="0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</m:ctrlPr>
                                </m:sSupPr>
                                <m:e>
                                  <m:r>
                                    <a:rPr lang="en-CA" altLang="zh-CN" sz="2400" b="1" i="1" smtClean="0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𝑿</m:t>
                                  </m:r>
                                </m:e>
                                <m:sup>
                                  <m:r>
                                    <a:rPr lang="en-CA" altLang="zh-CN" sz="2400" b="0" i="1" smtClean="0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CA" altLang="zh-CN" sz="2400" b="1" i="1" smtClean="0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𝑿</m:t>
                              </m:r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+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CA" altLang="zh-CN" sz="2400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</m:d>
                        </m:e>
                        <m:sup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−</m:t>
                          </m:r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sSupPr>
                            <m:e>
                              <m:r>
                                <a:rPr lang="en-CA" altLang="zh-CN" sz="2400" b="1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𝑿</m:t>
                              </m:r>
                            </m:e>
                            <m:sup>
                              <m: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altLang="zh-CN" sz="2400" b="1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𝒚</m:t>
                          </m:r>
                          <m:r>
                            <a:rPr lang="en-CA" altLang="zh-CN" sz="2400" i="1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+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zh-CN" altLang="en-US" sz="2400" b="1" i="1" smtClean="0">
                              <a:latin typeface="Cambria Math" panose="02040503050406030204" pitchFamily="18" charset="0"/>
                            </a:rPr>
                            <m:t>𝝁</m:t>
                          </m:r>
                        </m:e>
                      </m:d>
                    </m:oMath>
                  </m:oMathPara>
                </a14:m>
                <a:endParaRPr lang="en-CA" altLang="zh-CN" sz="2400" b="0" i="1" dirty="0">
                  <a:latin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CA" altLang="zh-CN" sz="2400" b="0" dirty="0"/>
                  <a:t>                                                             </a:t>
                </a:r>
                <a14:m>
                  <m:oMath xmlns:m="http://schemas.openxmlformats.org/officeDocument/2006/math">
                    <m:r>
                      <a:rPr lang="en-CA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dPr>
                          <m:e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CA" altLang="zh-CN" sz="24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zh-CN" alt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sSup>
                              <m:sSupPr>
                                <m:ctrl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CA" altLang="zh-CN" sz="2400" i="1">
                                            <a:latin typeface="Cambria Math" panose="02040503050406030204" pitchFamily="18" charset="0"/>
                                            <a:ea typeface="微软雅黑" panose="020B0503020204020204" pitchFamily="34" charset="-122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CA" altLang="zh-CN" sz="2400" b="1" i="1">
                                            <a:latin typeface="Cambria Math" panose="02040503050406030204" pitchFamily="18" charset="0"/>
                                            <a:ea typeface="微软雅黑" panose="020B0503020204020204" pitchFamily="34" charset="-122"/>
                                          </a:rPr>
                                          <m:t>𝑿</m:t>
                                        </m:r>
                                      </m:e>
                                      <m:sup>
                                        <m:r>
                                          <a:rPr lang="en-CA" altLang="zh-CN" sz="2400" i="1">
                                            <a:latin typeface="Cambria Math" panose="02040503050406030204" pitchFamily="18" charset="0"/>
                                            <a:ea typeface="微软雅黑" panose="020B0503020204020204" pitchFamily="34" charset="-122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CA" altLang="zh-CN" sz="2400" b="1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𝑿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−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1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</m:ctrlPr>
                              </m:sSupPr>
                              <m:e>
                                <m:r>
                                  <a:rPr lang="en-CA" altLang="zh-CN" sz="2400" b="1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𝑿</m:t>
                                </m:r>
                              </m:e>
                              <m:sup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𝑿</m:t>
                            </m:r>
                          </m:e>
                        </m:d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CA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𝑿</m:t>
                        </m:r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𝑇</m:t>
                        </m:r>
                      </m:sup>
                    </m:sSup>
                    <m:r>
                      <a:rPr lang="en-CA" altLang="zh-CN" sz="2400" b="1" i="1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𝒚</m:t>
                    </m:r>
                    <m:r>
                      <a:rPr lang="en-CA" altLang="zh-CN" sz="2400" b="1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+</m:t>
                    </m:r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</m:ctrlPr>
                              </m:sSupPr>
                              <m:e>
                                <m:r>
                                  <a:rPr lang="en-CA" altLang="zh-CN" sz="2400" b="1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𝑿</m:t>
                                </m:r>
                              </m:e>
                              <m:sup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𝑿</m:t>
                            </m:r>
                            <m: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+</m:t>
                            </m:r>
                            <m:r>
                              <a:rPr lang="zh-CN" alt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</a:rPr>
                              <m:t>𝑰</m:t>
                            </m:r>
                          </m:e>
                        </m:d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sup>
                    </m:sSup>
                    <m:r>
                      <a:rPr lang="zh-CN" altLang="en-US" sz="2400" b="1" i="1">
                        <a:latin typeface="Cambria Math" panose="02040503050406030204" pitchFamily="18" charset="0"/>
                      </a:rPr>
                      <m:t>𝝁</m:t>
                    </m:r>
                  </m:oMath>
                </a14:m>
                <a:endParaRPr lang="en-CA" altLang="zh-CN" sz="24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614" y="925232"/>
                <a:ext cx="11789419" cy="5886804"/>
              </a:xfrm>
              <a:prstGeom prst="rect">
                <a:avLst/>
              </a:prstGeom>
              <a:blipFill>
                <a:blip r:embed="rId2"/>
                <a:stretch>
                  <a:fillRect l="-672" t="-72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0BD0456D-6122-4115-9651-860B662E6CD3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最大后验预测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D19BFA8-BE2E-4B93-AF68-48FE2272F001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636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244303" y="925835"/>
                <a:ext cx="11401491" cy="3785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zh-CN" altLang="en-US" sz="2800" b="1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假设空间</a:t>
                </a:r>
                <a:r>
                  <a:rPr lang="en-US" altLang="zh-CN" sz="2800" b="1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(Hypothesis space)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所有关于模型可能假设的集合；</a:t>
                </a:r>
                <a:endParaRPr lang="en-US" altLang="zh-CN" sz="2400" spc="1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令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b="0" i="1" spc="10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为经验（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evidence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），即为训练数据，</a:t>
                </a:r>
                <a14:m>
                  <m:oMath xmlns:m="http://schemas.openxmlformats.org/officeDocument/2006/math">
                    <m:r>
                      <a:rPr lang="en-US" altLang="zh-CN" sz="2400" b="0" i="1" spc="100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为假设；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根据经验 </a:t>
                </a:r>
                <a14:m>
                  <m:oMath xmlns:m="http://schemas.openxmlformats.org/officeDocument/2006/math">
                    <m:r>
                      <a:rPr lang="en-US" altLang="zh-CN" sz="2400" i="1" spc="10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，假设为 </a:t>
                </a:r>
                <a14:m>
                  <m:oMath xmlns:m="http://schemas.openxmlformats.org/officeDocument/2006/math">
                    <m:r>
                      <a:rPr lang="en-US" altLang="zh-CN" sz="2400" i="1" spc="10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的概率为</a:t>
                </a:r>
                <a:endParaRPr lang="en-US" altLang="zh-CN" sz="2400" spc="1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zh-CN" altLang="en-US" sz="3200" b="1" dirty="0"/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303" y="925835"/>
                <a:ext cx="11401491" cy="3785011"/>
              </a:xfrm>
              <a:prstGeom prst="rect">
                <a:avLst/>
              </a:prstGeom>
              <a:blipFill>
                <a:blip r:embed="rId2"/>
                <a:stretch>
                  <a:fillRect l="-1070" t="-177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41790323-A48C-4A77-9AAC-B6CEF48D8519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AFC2561-6F7A-4E0D-B452-33313FE0A62C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3673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20925A73-9A72-41F2-87CC-32F0010F3C89}"/>
              </a:ext>
            </a:extLst>
          </p:cNvPr>
          <p:cNvSpPr/>
          <p:nvPr/>
        </p:nvSpPr>
        <p:spPr>
          <a:xfrm>
            <a:off x="6300358" y="1985489"/>
            <a:ext cx="1739153" cy="555811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D3ABBEED-28D2-4CCE-B64A-0CD291F28D5E}"/>
              </a:ext>
            </a:extLst>
          </p:cNvPr>
          <p:cNvSpPr/>
          <p:nvPr/>
        </p:nvSpPr>
        <p:spPr>
          <a:xfrm>
            <a:off x="10226900" y="1985489"/>
            <a:ext cx="286872" cy="555811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对话气泡: 圆角矩形 12">
            <a:extLst>
              <a:ext uri="{FF2B5EF4-FFF2-40B4-BE49-F238E27FC236}">
                <a16:creationId xmlns:a16="http://schemas.microsoft.com/office/drawing/2014/main" id="{5136F279-59D5-45B7-A2C6-7857488951F5}"/>
              </a:ext>
            </a:extLst>
          </p:cNvPr>
          <p:cNvSpPr/>
          <p:nvPr/>
        </p:nvSpPr>
        <p:spPr>
          <a:xfrm>
            <a:off x="5744548" y="2985781"/>
            <a:ext cx="2294963" cy="555811"/>
          </a:xfrm>
          <a:prstGeom prst="wedgeRoundRectCallout">
            <a:avLst>
              <a:gd name="adj1" fmla="val -6463"/>
              <a:gd name="adj2" fmla="val -126627"/>
              <a:gd name="adj3" fmla="val 16667"/>
            </a:avLst>
          </a:prstGeom>
          <a:solidFill>
            <a:srgbClr val="DED5FF"/>
          </a:solidFill>
          <a:ln>
            <a:solidFill>
              <a:srgbClr val="DED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最大似然估计</a:t>
            </a:r>
          </a:p>
        </p:txBody>
      </p:sp>
      <p:sp>
        <p:nvSpPr>
          <p:cNvPr id="14" name="对话气泡: 圆角矩形 13">
            <a:extLst>
              <a:ext uri="{FF2B5EF4-FFF2-40B4-BE49-F238E27FC236}">
                <a16:creationId xmlns:a16="http://schemas.microsoft.com/office/drawing/2014/main" id="{63324A73-9E8B-4DEF-A5D0-3C0AA317B74F}"/>
              </a:ext>
            </a:extLst>
          </p:cNvPr>
          <p:cNvSpPr/>
          <p:nvPr/>
        </p:nvSpPr>
        <p:spPr>
          <a:xfrm>
            <a:off x="9294572" y="2985781"/>
            <a:ext cx="2294963" cy="555811"/>
          </a:xfrm>
          <a:prstGeom prst="wedgeRoundRectCallout">
            <a:avLst>
              <a:gd name="adj1" fmla="val -6463"/>
              <a:gd name="adj2" fmla="val -126627"/>
              <a:gd name="adj3" fmla="val 16667"/>
            </a:avLst>
          </a:prstGeom>
          <a:solidFill>
            <a:srgbClr val="DED5FF"/>
          </a:solidFill>
          <a:ln>
            <a:solidFill>
              <a:srgbClr val="DED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先验估计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246893" y="927582"/>
                <a:ext cx="11107276" cy="54389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sz="2400" b="1" i="1" smtClean="0"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的最大后验估计</a:t>
                </a:r>
                <a:endParaRPr lang="en-CA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zh-CN" altLang="en-US" sz="2400" b="1" dirty="0">
                    <a:ea typeface="微软雅黑" panose="020B0503020204020204" pitchFamily="34" charset="-122"/>
                  </a:rPr>
                  <a:t>                                           </a:t>
                </a:r>
                <a14:m>
                  <m:oMath xmlns:m="http://schemas.openxmlformats.org/officeDocument/2006/math">
                    <m:r>
                      <a:rPr lang="zh-CN" altLang="en-US" sz="2400" b="1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𝝎</m:t>
                    </m:r>
                    <m:r>
                      <a:rPr lang="en-CA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sSup>
                      <m:sSupPr>
                        <m:ctrlPr>
                          <a:rPr lang="en-CA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altLang="zh-CN" sz="2400" b="0" i="1" smtClean="0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altLang="zh-CN" sz="2400" b="0" i="1" smtClean="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</m:ctrlPr>
                              </m:sSupPr>
                              <m:e>
                                <m:r>
                                  <a:rPr lang="en-CA" altLang="zh-CN" sz="2400" b="1" i="1" smtClean="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𝑿</m:t>
                                </m:r>
                              </m:e>
                              <m:sup>
                                <m:r>
                                  <a:rPr lang="en-CA" altLang="zh-CN" sz="2400" b="0" i="1" smtClean="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CA" altLang="zh-CN" sz="2400" b="1" i="1" smtClean="0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𝑿</m:t>
                            </m:r>
                            <m:r>
                              <a:rPr lang="en-CA" altLang="zh-CN" sz="2400" b="0" i="1" smtClean="0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+</m:t>
                            </m:r>
                            <m:r>
                              <a:rPr lang="zh-CN" alt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CA" altLang="zh-CN" sz="2400" b="1" i="1" smtClean="0">
                                <a:latin typeface="Cambria Math" panose="02040503050406030204" pitchFamily="18" charset="0"/>
                              </a:rPr>
                              <m:t>𝑰</m:t>
                            </m:r>
                          </m:e>
                        </m:d>
                      </m:e>
                      <m:sup>
                        <m:r>
                          <a:rPr lang="en-CA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CA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sup>
                    </m:sSup>
                    <m:d>
                      <m:dPr>
                        <m:ctrlPr>
                          <a:rPr lang="en-CA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sSupPr>
                          <m:e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𝑿</m:t>
                            </m:r>
                          </m:e>
                          <m:sup>
                            <m: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𝑇</m:t>
                            </m:r>
                          </m:sup>
                        </m:sSup>
                        <m:r>
                          <a:rPr lang="en-CA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𝒚</m:t>
                        </m:r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zh-CN" altLang="en-US" sz="2400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zh-CN" altLang="en-US" sz="2400" b="1" i="1" smtClean="0"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</m:d>
                  </m:oMath>
                </a14:m>
                <a:endParaRPr lang="en-CA" altLang="zh-CN" sz="2400" b="0" i="1" dirty="0">
                  <a:latin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CA" altLang="zh-CN" sz="2400" b="0" dirty="0"/>
                  <a:t>                                                </a:t>
                </a:r>
                <a14:m>
                  <m:oMath xmlns:m="http://schemas.openxmlformats.org/officeDocument/2006/math">
                    <m:r>
                      <a:rPr lang="en-CA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dPr>
                          <m:e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CA" altLang="zh-CN" sz="24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zh-CN" alt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sSup>
                              <m:sSupPr>
                                <m:ctrl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CA" altLang="zh-CN" sz="2400" i="1">
                                            <a:latin typeface="Cambria Math" panose="02040503050406030204" pitchFamily="18" charset="0"/>
                                            <a:ea typeface="微软雅黑" panose="020B0503020204020204" pitchFamily="34" charset="-122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CA" altLang="zh-CN" sz="2400" b="1" i="1">
                                            <a:latin typeface="Cambria Math" panose="02040503050406030204" pitchFamily="18" charset="0"/>
                                            <a:ea typeface="微软雅黑" panose="020B0503020204020204" pitchFamily="34" charset="-122"/>
                                          </a:rPr>
                                          <m:t>𝑿</m:t>
                                        </m:r>
                                      </m:e>
                                      <m:sup>
                                        <m:r>
                                          <a:rPr lang="en-CA" altLang="zh-CN" sz="2400" i="1">
                                            <a:latin typeface="Cambria Math" panose="02040503050406030204" pitchFamily="18" charset="0"/>
                                            <a:ea typeface="微软雅黑" panose="020B0503020204020204" pitchFamily="34" charset="-122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CA" altLang="zh-CN" sz="2400" b="1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𝑿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−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1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</m:ctrlPr>
                              </m:sSupPr>
                              <m:e>
                                <m:r>
                                  <a:rPr lang="en-CA" altLang="zh-CN" sz="2400" b="1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𝑿</m:t>
                                </m:r>
                              </m:e>
                              <m:sup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𝑿</m:t>
                            </m:r>
                          </m:e>
                        </m:d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CA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𝑿</m:t>
                        </m:r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𝑇</m:t>
                        </m:r>
                      </m:sup>
                    </m:sSup>
                    <m:r>
                      <a:rPr lang="en-CA" altLang="zh-CN" sz="2400" b="1" i="1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𝒚</m:t>
                    </m:r>
                    <m:r>
                      <a:rPr lang="en-CA" altLang="zh-CN" sz="2400" b="1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+</m:t>
                    </m:r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</m:ctrlPr>
                              </m:sSupPr>
                              <m:e>
                                <m:r>
                                  <a:rPr lang="en-CA" altLang="zh-CN" sz="2400" b="1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𝑿</m:t>
                                </m:r>
                              </m:e>
                              <m:sup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𝑿</m:t>
                            </m:r>
                            <m:r>
                              <a:rPr lang="en-CA" altLang="zh-CN" sz="2400" b="1" i="1" smtClean="0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/</m:t>
                            </m:r>
                            <m:r>
                              <a:rPr lang="zh-CN" altLang="en-US" sz="24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+</m:t>
                            </m:r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</a:rPr>
                              <m:t>𝑰</m:t>
                            </m:r>
                          </m:e>
                        </m:d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sup>
                    </m:sSup>
                    <m:r>
                      <a:rPr lang="zh-CN" altLang="en-US" sz="2400" b="1" i="1">
                        <a:latin typeface="Cambria Math" panose="02040503050406030204" pitchFamily="18" charset="0"/>
                      </a:rPr>
                      <m:t>𝝁</m:t>
                    </m:r>
                  </m:oMath>
                </a14:m>
                <a:endParaRPr lang="en-CA" altLang="zh-CN" sz="24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:endParaRPr lang="en-CA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:endParaRPr lang="en-CA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Bef>
                    <a:spcPts val="12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从上式可以看出，最大后验估计值是最大似然估计值和先验估计的“加权”和，权重为一矩阵；</a:t>
                </a:r>
                <a:endParaRPr lang="en-CA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如果先验估计为</a:t>
                </a:r>
                <a:r>
                  <a:rPr lang="en-CA" altLang="zh-CN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</a:t>
                </a:r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，即</a:t>
                </a:r>
                <a14:m>
                  <m:oMath xmlns:m="http://schemas.openxmlformats.org/officeDocument/2006/math">
                    <m:r>
                      <a:rPr lang="zh-CN" altLang="en-US" sz="2400" b="1" i="1">
                        <a:latin typeface="Cambria Math" panose="02040503050406030204" pitchFamily="18" charset="0"/>
                      </a:rPr>
                      <m:t>𝝁</m:t>
                    </m:r>
                    <m:r>
                      <a:rPr lang="en-CA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altLang="zh-CN" sz="2400" b="1" i="1" smtClean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，最大后验估计为最大似然估计的线性变换；</a:t>
                </a:r>
                <a:endParaRPr lang="en-CA" altLang="zh-CN" sz="24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bSup>
                          <m:sSub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zh-CN" alt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</m:oMath>
                </a14:m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，如果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CA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，那么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CA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zh-CN" altLang="en-US" sz="2400" b="1" i="1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𝝎</m:t>
                    </m:r>
                    <m:r>
                      <a:rPr lang="en-CA" altLang="zh-CN" sz="2400" b="1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zh-CN" altLang="en-US" sz="2400" b="1" i="1">
                        <a:latin typeface="Cambria Math" panose="02040503050406030204" pitchFamily="18" charset="0"/>
                      </a:rPr>
                      <m:t>𝝁</m:t>
                    </m:r>
                  </m:oMath>
                </a14:m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；</a:t>
                </a:r>
                <a:endParaRPr lang="en-CA" altLang="zh-CN" sz="24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如果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CA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，那么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CA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14:m>
                  <m:oMath xmlns:m="http://schemas.openxmlformats.org/officeDocument/2006/math">
                    <m:r>
                      <a:rPr lang="zh-CN" altLang="en-US" sz="2400" b="1" i="1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𝝎</m:t>
                    </m:r>
                    <m:r>
                      <a:rPr lang="en-CA" altLang="zh-CN" sz="2400" i="1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altLang="zh-CN" sz="2400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</m:ctrlPr>
                              </m:sSupPr>
                              <m:e>
                                <m:r>
                                  <a:rPr lang="en-CA" altLang="zh-CN" sz="2400" b="1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𝑿</m:t>
                                </m:r>
                              </m:e>
                              <m:sup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CA" altLang="zh-CN" sz="2400" b="1" i="1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𝑿</m:t>
                            </m:r>
                          </m:e>
                        </m:d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CA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𝑿</m:t>
                        </m:r>
                      </m:e>
                      <m:sup>
                        <m:r>
                          <a:rPr lang="en-CA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𝑇</m:t>
                        </m:r>
                      </m:sup>
                    </m:sSup>
                    <m:r>
                      <a:rPr lang="en-CA" altLang="zh-CN" sz="2400" b="1" i="1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𝒚</m:t>
                    </m:r>
                  </m:oMath>
                </a14:m>
                <a:r>
                  <a:rPr lang="zh-CN" altLang="en-US" sz="24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CA" altLang="zh-CN" sz="24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893" y="927582"/>
                <a:ext cx="11107276" cy="5438925"/>
              </a:xfrm>
              <a:prstGeom prst="rect">
                <a:avLst/>
              </a:prstGeom>
              <a:blipFill>
                <a:blip r:embed="rId2"/>
                <a:stretch>
                  <a:fillRect l="-768" t="-897" r="-1592" b="-179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14">
            <a:extLst>
              <a:ext uri="{FF2B5EF4-FFF2-40B4-BE49-F238E27FC236}">
                <a16:creationId xmlns:a16="http://schemas.microsoft.com/office/drawing/2014/main" id="{B630ADB7-9A96-4EE8-9252-E134788A27BF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最大后验预测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300CC1C7-AF1E-4DE7-BD31-369C7F470481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2432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1DA5CDE1-C979-492C-B7C7-75BAE2EB2036}"/>
                  </a:ext>
                </a:extLst>
              </p:cNvPr>
              <p:cNvSpPr/>
              <p:nvPr/>
            </p:nvSpPr>
            <p:spPr>
              <a:xfrm>
                <a:off x="1476857" y="1953005"/>
                <a:ext cx="6663772" cy="1163633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e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US" altLang="zh-CN" sz="3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altLang="zh-CN" sz="3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zh-CN" altLang="en-US" sz="32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1DA5CDE1-C979-492C-B7C7-75BAE2EB20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6857" y="1953005"/>
                <a:ext cx="6663772" cy="1163633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矩形: 圆角 9">
            <a:extLst>
              <a:ext uri="{FF2B5EF4-FFF2-40B4-BE49-F238E27FC236}">
                <a16:creationId xmlns:a16="http://schemas.microsoft.com/office/drawing/2014/main" id="{D42CDA45-428B-4246-9640-4188B39A8B14}"/>
              </a:ext>
            </a:extLst>
          </p:cNvPr>
          <p:cNvSpPr/>
          <p:nvPr/>
        </p:nvSpPr>
        <p:spPr>
          <a:xfrm>
            <a:off x="106234" y="961158"/>
            <a:ext cx="2347957" cy="57161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贝叶斯准则</a:t>
            </a:r>
          </a:p>
        </p:txBody>
      </p:sp>
      <p:sp>
        <p:nvSpPr>
          <p:cNvPr id="16" name="对话气泡: 圆角矩形 15">
            <a:extLst>
              <a:ext uri="{FF2B5EF4-FFF2-40B4-BE49-F238E27FC236}">
                <a16:creationId xmlns:a16="http://schemas.microsoft.com/office/drawing/2014/main" id="{8AE8D8E9-6586-4BF8-8F78-BDFAB57AA75C}"/>
              </a:ext>
            </a:extLst>
          </p:cNvPr>
          <p:cNvSpPr/>
          <p:nvPr/>
        </p:nvSpPr>
        <p:spPr>
          <a:xfrm>
            <a:off x="6754279" y="3246105"/>
            <a:ext cx="2001600" cy="649476"/>
          </a:xfrm>
          <a:prstGeom prst="wedgeRoundRectCallout">
            <a:avLst>
              <a:gd name="adj1" fmla="val -36607"/>
              <a:gd name="adj2" fmla="val -77959"/>
              <a:gd name="adj3" fmla="val 16667"/>
            </a:avLst>
          </a:prstGeom>
          <a:solidFill>
            <a:srgbClr val="DED5FF"/>
          </a:solidFill>
          <a:ln>
            <a:solidFill>
              <a:srgbClr val="DED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经验概率</a:t>
            </a:r>
          </a:p>
        </p:txBody>
      </p:sp>
      <p:sp>
        <p:nvSpPr>
          <p:cNvPr id="17" name="对话气泡: 圆角矩形 16">
            <a:extLst>
              <a:ext uri="{FF2B5EF4-FFF2-40B4-BE49-F238E27FC236}">
                <a16:creationId xmlns:a16="http://schemas.microsoft.com/office/drawing/2014/main" id="{D900463B-17A4-45D9-9F5F-FD10D68037EF}"/>
              </a:ext>
            </a:extLst>
          </p:cNvPr>
          <p:cNvSpPr/>
          <p:nvPr/>
        </p:nvSpPr>
        <p:spPr>
          <a:xfrm>
            <a:off x="7269451" y="1174059"/>
            <a:ext cx="2002370" cy="649477"/>
          </a:xfrm>
          <a:prstGeom prst="wedgeRoundRectCallout">
            <a:avLst>
              <a:gd name="adj1" fmla="val -38177"/>
              <a:gd name="adj2" fmla="val 89342"/>
              <a:gd name="adj3" fmla="val 16667"/>
            </a:avLst>
          </a:prstGeom>
          <a:solidFill>
            <a:srgbClr val="DED5FF"/>
          </a:solidFill>
          <a:ln>
            <a:solidFill>
              <a:srgbClr val="DED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似然概率</a:t>
            </a:r>
          </a:p>
        </p:txBody>
      </p:sp>
      <p:sp>
        <p:nvSpPr>
          <p:cNvPr id="18" name="对话气泡: 圆角矩形 17">
            <a:extLst>
              <a:ext uri="{FF2B5EF4-FFF2-40B4-BE49-F238E27FC236}">
                <a16:creationId xmlns:a16="http://schemas.microsoft.com/office/drawing/2014/main" id="{8B4969EF-3499-424B-8E1E-B2598A0C30B5}"/>
              </a:ext>
            </a:extLst>
          </p:cNvPr>
          <p:cNvSpPr/>
          <p:nvPr/>
        </p:nvSpPr>
        <p:spPr>
          <a:xfrm>
            <a:off x="4898571" y="1174061"/>
            <a:ext cx="2001600" cy="649477"/>
          </a:xfrm>
          <a:prstGeom prst="wedgeRoundRectCallout">
            <a:avLst>
              <a:gd name="adj1" fmla="val -7012"/>
              <a:gd name="adj2" fmla="val 91615"/>
              <a:gd name="adj3" fmla="val 16667"/>
            </a:avLst>
          </a:prstGeom>
          <a:solidFill>
            <a:srgbClr val="DED5FF"/>
          </a:solidFill>
          <a:ln>
            <a:solidFill>
              <a:srgbClr val="DED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先验概率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2C6A9CCB-77E3-49B7-AB7B-53FDE4A3D3F1}"/>
                  </a:ext>
                </a:extLst>
              </p:cNvPr>
              <p:cNvSpPr txBox="1"/>
              <p:nvPr/>
            </p:nvSpPr>
            <p:spPr>
              <a:xfrm>
                <a:off x="406576" y="4367971"/>
                <a:ext cx="9586599" cy="16619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spcAft>
                    <a:spcPts val="18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400" i="1" spc="100">
                        <a:solidFill>
                          <a:srgbClr val="FF0000"/>
                        </a:solidFill>
                      </a:rPr>
                      <m:t>𝑝</m:t>
                    </m:r>
                    <m:d>
                      <m:dPr>
                        <m:ctrlPr>
                          <a:rPr lang="en-US" altLang="zh-CN" sz="2400" i="1" spc="100">
                            <a:solidFill>
                              <a:srgbClr val="FF0000"/>
                            </a:solidFill>
                          </a:rPr>
                        </m:ctrlPr>
                      </m:dPr>
                      <m:e>
                        <m:r>
                          <a:rPr lang="en-US" altLang="zh-CN" sz="2400" i="1" spc="100">
                            <a:solidFill>
                              <a:srgbClr val="FF0000"/>
                            </a:solidFill>
                          </a:rPr>
                          <m:t>𝐻</m:t>
                        </m:r>
                      </m:e>
                    </m:d>
                  </m:oMath>
                </a14:m>
                <a:r>
                  <a:rPr lang="en-US" altLang="zh-CN" sz="2400" spc="1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为先验概率</a:t>
                </a:r>
                <a:r>
                  <a:rPr lang="en-US" altLang="zh-CN" sz="2400" spc="1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(prior)</a:t>
                </a:r>
                <a:r>
                  <a:rPr lang="en-US" altLang="zh-CN" sz="2400" spc="100" dirty="0">
                    <a:ea typeface="微软雅黑" panose="020B0503020204020204" pitchFamily="34" charset="-122"/>
                  </a:rPr>
                  <a:t>: </a:t>
                </a:r>
                <a:r>
                  <a:rPr lang="zh-CN" altLang="en-US" sz="2400" spc="100" dirty="0">
                    <a:ea typeface="微软雅黑" panose="020B0503020204020204" pitchFamily="34" charset="-122"/>
                  </a:rPr>
                  <a:t>在没有经验 </a:t>
                </a:r>
                <a14:m>
                  <m:oMath xmlns:m="http://schemas.openxmlformats.org/officeDocument/2006/math">
                    <m:r>
                      <a:rPr lang="en-US" altLang="zh-CN" sz="2400" i="1" spc="100"/>
                      <m:t>𝑒</m:t>
                    </m:r>
                  </m:oMath>
                </a14:m>
                <a:r>
                  <a:rPr lang="en-US" altLang="zh-CN" sz="2400" spc="100" dirty="0"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ea typeface="微软雅黑" panose="020B0503020204020204" pitchFamily="34" charset="-122"/>
                  </a:rPr>
                  <a:t>的时候，假设</a:t>
                </a:r>
                <a14:m>
                  <m:oMath xmlns:m="http://schemas.openxmlformats.org/officeDocument/2006/math">
                    <m:r>
                      <a:rPr lang="en-US" altLang="zh-CN" sz="2400" i="1" spc="100"/>
                      <m:t>𝐻</m:t>
                    </m:r>
                  </m:oMath>
                </a14:m>
                <a:r>
                  <a:rPr lang="zh-CN" altLang="en-US" sz="2400" spc="100" dirty="0">
                    <a:ea typeface="微软雅黑" panose="020B0503020204020204" pitchFamily="34" charset="-122"/>
                  </a:rPr>
                  <a:t>的概率；</a:t>
                </a:r>
                <a:endParaRPr lang="en-US" altLang="zh-CN" sz="2400" spc="100" dirty="0">
                  <a:ea typeface="微软雅黑" panose="020B0503020204020204" pitchFamily="34" charset="-122"/>
                </a:endParaRPr>
              </a:p>
              <a:p>
                <a:pPr marL="285750" indent="-285750">
                  <a:spcAft>
                    <a:spcPts val="18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400" i="1" spc="100">
                        <a:solidFill>
                          <a:srgbClr val="FF0000"/>
                        </a:solidFill>
                      </a:rPr>
                      <m:t>𝑝</m:t>
                    </m:r>
                    <m:r>
                      <a:rPr lang="en-US" altLang="zh-CN" sz="2400" i="1" spc="100">
                        <a:solidFill>
                          <a:srgbClr val="FF0000"/>
                        </a:solidFill>
                      </a:rPr>
                      <m:t>(</m:t>
                    </m:r>
                    <m:r>
                      <a:rPr lang="en-US" altLang="zh-CN" sz="2400" i="1" spc="100">
                        <a:solidFill>
                          <a:srgbClr val="FF0000"/>
                        </a:solidFill>
                      </a:rPr>
                      <m:t>𝑒</m:t>
                    </m:r>
                    <m:r>
                      <a:rPr lang="en-US" altLang="zh-CN" sz="2400" i="1" spc="100">
                        <a:solidFill>
                          <a:srgbClr val="FF0000"/>
                        </a:solidFill>
                      </a:rPr>
                      <m:t>|</m:t>
                    </m:r>
                    <m:r>
                      <a:rPr lang="en-US" altLang="zh-CN" sz="2400" i="1" spc="100">
                        <a:solidFill>
                          <a:srgbClr val="FF0000"/>
                        </a:solidFill>
                      </a:rPr>
                      <m:t>𝐻</m:t>
                    </m:r>
                    <m:r>
                      <a:rPr lang="en-US" altLang="zh-CN" sz="2400" i="1" spc="100">
                        <a:solidFill>
                          <a:srgbClr val="FF0000"/>
                        </a:solidFill>
                      </a:rPr>
                      <m:t>)</m:t>
                    </m:r>
                  </m:oMath>
                </a14:m>
                <a:r>
                  <a:rPr lang="en-US" altLang="zh-CN" sz="2400" spc="1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为似然概率</a:t>
                </a:r>
                <a:r>
                  <a:rPr lang="en-US" altLang="zh-CN" sz="2400" spc="100" dirty="0">
                    <a:ea typeface="微软雅黑" panose="020B0503020204020204" pitchFamily="34" charset="-122"/>
                  </a:rPr>
                  <a:t>: </a:t>
                </a:r>
                <a:r>
                  <a:rPr lang="zh-CN" altLang="en-US" sz="2400" spc="100" dirty="0">
                    <a:ea typeface="微软雅黑" panose="020B0503020204020204" pitchFamily="34" charset="-122"/>
                  </a:rPr>
                  <a:t>在假设</a:t>
                </a:r>
                <a14:m>
                  <m:oMath xmlns:m="http://schemas.openxmlformats.org/officeDocument/2006/math">
                    <m:r>
                      <a:rPr lang="en-US" altLang="zh-CN" sz="2400" i="1" spc="100"/>
                      <m:t>𝐻</m:t>
                    </m:r>
                  </m:oMath>
                </a14:m>
                <a:r>
                  <a:rPr lang="zh-CN" altLang="en-US" sz="2400" spc="100" dirty="0">
                    <a:ea typeface="微软雅黑" panose="020B0503020204020204" pitchFamily="34" charset="-122"/>
                  </a:rPr>
                  <a:t>成立的前提下，经验发生的概率；</a:t>
                </a:r>
                <a:endParaRPr lang="en-US" altLang="zh-CN" sz="2400" spc="100" dirty="0">
                  <a:ea typeface="微软雅黑" panose="020B0503020204020204" pitchFamily="34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400" i="1" spc="100"/>
                      <m:t>𝑝</m:t>
                    </m:r>
                    <m:r>
                      <a:rPr lang="en-US" altLang="zh-CN" sz="2400" i="1" spc="100"/>
                      <m:t>(</m:t>
                    </m:r>
                    <m:r>
                      <a:rPr lang="en-US" altLang="zh-CN" sz="2400" i="1" spc="100"/>
                      <m:t>𝑒</m:t>
                    </m:r>
                    <m:r>
                      <a:rPr lang="en-US" altLang="zh-CN" sz="2400" i="1" spc="100"/>
                      <m:t>)</m:t>
                    </m:r>
                  </m:oMath>
                </a14:m>
                <a:r>
                  <a:rPr lang="en-US" altLang="zh-CN" sz="2400" spc="100" dirty="0"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spc="100" dirty="0">
                    <a:ea typeface="微软雅黑" panose="020B0503020204020204" pitchFamily="34" charset="-122"/>
                  </a:rPr>
                  <a:t>为经验发生的概率。</a:t>
                </a:r>
                <a:endParaRPr lang="en-US" altLang="zh-CN" sz="2400" spc="100" dirty="0"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2C6A9CCB-77E3-49B7-AB7B-53FDE4A3D3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576" y="4367971"/>
                <a:ext cx="9586599" cy="1661993"/>
              </a:xfrm>
              <a:prstGeom prst="rect">
                <a:avLst/>
              </a:prstGeom>
              <a:blipFill>
                <a:blip r:embed="rId3"/>
                <a:stretch>
                  <a:fillRect l="-891" t="-3309" b="-735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14">
            <a:extLst>
              <a:ext uri="{FF2B5EF4-FFF2-40B4-BE49-F238E27FC236}">
                <a16:creationId xmlns:a16="http://schemas.microsoft.com/office/drawing/2014/main" id="{A3FC8837-7BF5-4B35-91C8-7C91E3B01E85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6F3BFCA0-159E-40BC-8A17-D52CBE468EFD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219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238785" y="921791"/>
                <a:ext cx="11349836" cy="5168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2400"/>
                  </a:spcAft>
                </a:pPr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经验，即训练数据，为 </a:t>
                </a:r>
                <a14:m>
                  <m:oMath xmlns:m="http://schemas.openxmlformats.org/officeDocument/2006/math">
                    <m:r>
                      <a:rPr lang="en-US" altLang="zh-CN" sz="2400" b="0" i="1" spc="10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altLang="zh-CN" sz="2400" b="0" i="1" spc="100" smtClean="0">
                        <a:latin typeface="Cambria Math" panose="02040503050406030204" pitchFamily="18" charset="0"/>
                      </a:rPr>
                      <m:t>={</m:t>
                    </m:r>
                    <m:d>
                      <m:dPr>
                        <m:ctrlPr>
                          <a:rPr lang="en-US" altLang="zh-CN" sz="2400" b="0" i="1" spc="10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 spc="10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1" i="1" spc="10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altLang="zh-CN" sz="2400" b="0" i="1" spc="10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400" b="0" i="1" spc="10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 spc="10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pc="10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400" i="1" spc="1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b="0" i="1" spc="100" smtClean="0">
                        <a:latin typeface="Cambria Math" panose="02040503050406030204" pitchFamily="18" charset="0"/>
                      </a:rPr>
                      <m:t>,…</m:t>
                    </m:r>
                    <m:d>
                      <m:dPr>
                        <m:ctrlPr>
                          <a:rPr lang="en-US" altLang="zh-CN" sz="2400" i="1" spc="10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 spc="10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1" i="1" spc="10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altLang="zh-CN" sz="2400" b="0" i="1" spc="10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sz="2400" i="1" spc="10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 spc="10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pc="10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400" b="0" i="1" spc="10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sz="2400" b="0" i="1" spc="10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。对于一个预测样本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b="1" i="1" spc="100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zh-CN" altLang="en-US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，如何根据经验（训练数据）预测样本的标签</a:t>
                </a:r>
                <a:r>
                  <a:rPr lang="en-US" altLang="zh-CN" sz="2400" spc="1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?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m:rPr>
                          <m:aln/>
                        </m:rP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nary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CA" altLang="zh-CN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altLang="zh-CN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nary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CA" altLang="zh-CN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CA" altLang="zh-CN" sz="2800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785" y="921791"/>
                <a:ext cx="11349836" cy="5168916"/>
              </a:xfrm>
              <a:prstGeom prst="rect">
                <a:avLst/>
              </a:prstGeom>
              <a:blipFill>
                <a:blip r:embed="rId2"/>
                <a:stretch>
                  <a:fillRect l="-80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1C1AD180-CDDE-44A3-8D6F-63574413449E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DB2C32-E74A-49FF-8D9A-B4D79DC906B6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047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1927766" y="2626000"/>
                <a:ext cx="6786492" cy="14664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US" altLang="zh-CN" sz="2800" dirty="0"/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7766" y="2626000"/>
                <a:ext cx="6786492" cy="14664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7D7A7D3F-71F8-4F2B-9C7A-1CF165A13168}"/>
              </a:ext>
            </a:extLst>
          </p:cNvPr>
          <p:cNvSpPr txBox="1"/>
          <p:nvPr/>
        </p:nvSpPr>
        <p:spPr>
          <a:xfrm>
            <a:off x="302879" y="6303085"/>
            <a:ext cx="6501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From CS480/680 Spring 2019 Pascal Poupart University of Waterloo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9B722DA-5E3F-4553-9A76-654A378D6C9F}"/>
              </a:ext>
            </a:extLst>
          </p:cNvPr>
          <p:cNvSpPr/>
          <p:nvPr/>
        </p:nvSpPr>
        <p:spPr>
          <a:xfrm>
            <a:off x="378558" y="4722780"/>
            <a:ext cx="1143488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2400"/>
              </a:spcBef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预测的标签概率为各假设条件下预测标签概率的加权平均值；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假设作为经验（或训练数据）与预测标签的一个中间量。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对话气泡: 圆角矩形 12">
                <a:extLst>
                  <a:ext uri="{FF2B5EF4-FFF2-40B4-BE49-F238E27FC236}">
                    <a16:creationId xmlns:a16="http://schemas.microsoft.com/office/drawing/2014/main" id="{79260818-CDC9-4765-81FD-D9A78D73C756}"/>
                  </a:ext>
                </a:extLst>
              </p:cNvPr>
              <p:cNvSpPr/>
              <p:nvPr/>
            </p:nvSpPr>
            <p:spPr>
              <a:xfrm>
                <a:off x="3897697" y="1721222"/>
                <a:ext cx="3291997" cy="624401"/>
              </a:xfrm>
              <a:prstGeom prst="wedgeRoundRectCallout">
                <a:avLst>
                  <a:gd name="adj1" fmla="val -1447"/>
                  <a:gd name="adj2" fmla="val 127245"/>
                  <a:gd name="adj3" fmla="val 16667"/>
                </a:avLst>
              </a:prstGeom>
              <a:solidFill>
                <a:srgbClr val="DED5FF"/>
              </a:solidFill>
              <a:ln>
                <a:solidFill>
                  <a:srgbClr val="DED5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第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个假设的后验概率</a:t>
                </a:r>
              </a:p>
            </p:txBody>
          </p:sp>
        </mc:Choice>
        <mc:Fallback xmlns="">
          <p:sp>
            <p:nvSpPr>
              <p:cNvPr id="13" name="对话气泡: 圆角矩形 12">
                <a:extLst>
                  <a:ext uri="{FF2B5EF4-FFF2-40B4-BE49-F238E27FC236}">
                    <a16:creationId xmlns:a16="http://schemas.microsoft.com/office/drawing/2014/main" id="{79260818-CDC9-4765-81FD-D9A78D73C7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7697" y="1721222"/>
                <a:ext cx="3291997" cy="624401"/>
              </a:xfrm>
              <a:prstGeom prst="wedgeRoundRectCallout">
                <a:avLst>
                  <a:gd name="adj1" fmla="val -1447"/>
                  <a:gd name="adj2" fmla="val 127245"/>
                  <a:gd name="adj3" fmla="val 16667"/>
                </a:avLst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rgbClr val="DED5FF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对话气泡: 圆角矩形 13">
                <a:extLst>
                  <a:ext uri="{FF2B5EF4-FFF2-40B4-BE49-F238E27FC236}">
                    <a16:creationId xmlns:a16="http://schemas.microsoft.com/office/drawing/2014/main" id="{C9D4DD6F-3C19-4C8A-8181-5B678C1BD920}"/>
                  </a:ext>
                </a:extLst>
              </p:cNvPr>
              <p:cNvSpPr/>
              <p:nvPr/>
            </p:nvSpPr>
            <p:spPr>
              <a:xfrm>
                <a:off x="7601703" y="1133098"/>
                <a:ext cx="3897841" cy="1505112"/>
              </a:xfrm>
              <a:prstGeom prst="wedgeRoundRectCallout">
                <a:avLst>
                  <a:gd name="adj1" fmla="val -45597"/>
                  <a:gd name="adj2" fmla="val 75870"/>
                  <a:gd name="adj3" fmla="val 16667"/>
                </a:avLst>
              </a:prstGeom>
              <a:solidFill>
                <a:srgbClr val="DED5FF"/>
              </a:solidFill>
              <a:ln>
                <a:solidFill>
                  <a:srgbClr val="DED5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给定第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个假设和训练数据，预测标签为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sz="24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的概率</a:t>
                </a:r>
              </a:p>
            </p:txBody>
          </p:sp>
        </mc:Choice>
        <mc:Fallback xmlns="">
          <p:sp>
            <p:nvSpPr>
              <p:cNvPr id="14" name="对话气泡: 圆角矩形 13">
                <a:extLst>
                  <a:ext uri="{FF2B5EF4-FFF2-40B4-BE49-F238E27FC236}">
                    <a16:creationId xmlns:a16="http://schemas.microsoft.com/office/drawing/2014/main" id="{C9D4DD6F-3C19-4C8A-8181-5B678C1BD9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1703" y="1133098"/>
                <a:ext cx="3897841" cy="1505112"/>
              </a:xfrm>
              <a:prstGeom prst="wedgeRoundRectCallout">
                <a:avLst>
                  <a:gd name="adj1" fmla="val -45597"/>
                  <a:gd name="adj2" fmla="val 75870"/>
                  <a:gd name="adj3" fmla="val 16667"/>
                </a:avLst>
              </a:prstGeom>
              <a:blipFill>
                <a:blip r:embed="rId4"/>
                <a:stretch>
                  <a:fillRect l="-312" r="-8268"/>
                </a:stretch>
              </a:blipFill>
              <a:ln>
                <a:solidFill>
                  <a:srgbClr val="DED5FF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文本框 15">
            <a:extLst>
              <a:ext uri="{FF2B5EF4-FFF2-40B4-BE49-F238E27FC236}">
                <a16:creationId xmlns:a16="http://schemas.microsoft.com/office/drawing/2014/main" id="{A47A7D9A-49B2-4C4C-BCA3-7F1ABE48590D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FD3C2A9-9A16-46BC-B918-88F3FB884942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1327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/>
              <p:nvPr/>
            </p:nvSpPr>
            <p:spPr>
              <a:xfrm>
                <a:off x="302879" y="935924"/>
                <a:ext cx="11501193" cy="1354870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8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altLang="zh-CN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AF5E3CBF-5A93-404C-AD65-BC52036AFD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879" y="935924"/>
                <a:ext cx="11501193" cy="1354870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C1C0E9B4-9967-4074-870F-DA447B7E6B41}"/>
                  </a:ext>
                </a:extLst>
              </p:cNvPr>
              <p:cNvSpPr/>
              <p:nvPr/>
            </p:nvSpPr>
            <p:spPr>
              <a:xfrm>
                <a:off x="60220" y="4293127"/>
                <a:ext cx="914400" cy="570271"/>
              </a:xfrm>
              <a:prstGeom prst="roundRect">
                <a:avLst/>
              </a:prstGeom>
              <a:solidFill>
                <a:srgbClr val="C6D7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2400" i="1" dirty="0"/>
              </a:p>
            </p:txBody>
          </p:sp>
        </mc:Choice>
        <mc:Fallback xmlns=""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C1C0E9B4-9967-4074-870F-DA447B7E6B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20" y="4293127"/>
                <a:ext cx="914400" cy="570271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DC2FAABA-273F-4993-B800-19A89BB97D8D}"/>
                  </a:ext>
                </a:extLst>
              </p:cNvPr>
              <p:cNvSpPr/>
              <p:nvPr/>
            </p:nvSpPr>
            <p:spPr>
              <a:xfrm>
                <a:off x="2895600" y="2453634"/>
                <a:ext cx="2521974" cy="616974"/>
              </a:xfrm>
              <a:prstGeom prst="roundRect">
                <a:avLst/>
              </a:prstGeom>
              <a:solidFill>
                <a:srgbClr val="C6D7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4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b="1" i="1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DC2FAABA-273F-4993-B800-19A89BB97D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600" y="2453634"/>
                <a:ext cx="2521974" cy="616974"/>
              </a:xfrm>
              <a:prstGeom prst="roundRect">
                <a:avLst/>
              </a:prstGeom>
              <a:blipFill>
                <a:blip r:embed="rId4"/>
                <a:stretch>
                  <a:fillRect b="-294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A03DD0F6-289D-4D78-8AA4-A75B8B72B6E5}"/>
                  </a:ext>
                </a:extLst>
              </p:cNvPr>
              <p:cNvSpPr/>
              <p:nvPr/>
            </p:nvSpPr>
            <p:spPr>
              <a:xfrm>
                <a:off x="2895600" y="3478906"/>
                <a:ext cx="2521974" cy="616974"/>
              </a:xfrm>
              <a:prstGeom prst="roundRect">
                <a:avLst/>
              </a:prstGeom>
              <a:solidFill>
                <a:srgbClr val="C6D7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4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b="1" i="1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A03DD0F6-289D-4D78-8AA4-A75B8B72B6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600" y="3478906"/>
                <a:ext cx="2521974" cy="616974"/>
              </a:xfrm>
              <a:prstGeom prst="roundRect">
                <a:avLst/>
              </a:prstGeom>
              <a:blipFill>
                <a:blip r:embed="rId5"/>
                <a:stretch>
                  <a:fillRect b="-297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B6779EB7-B31C-4D49-823F-59EA900FFB04}"/>
                  </a:ext>
                </a:extLst>
              </p:cNvPr>
              <p:cNvSpPr/>
              <p:nvPr/>
            </p:nvSpPr>
            <p:spPr>
              <a:xfrm>
                <a:off x="2895600" y="5523271"/>
                <a:ext cx="2521974" cy="616974"/>
              </a:xfrm>
              <a:prstGeom prst="roundRect">
                <a:avLst/>
              </a:prstGeom>
              <a:solidFill>
                <a:srgbClr val="C6D7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altLang="zh-CN" sz="24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b="1" i="1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B6779EB7-B31C-4D49-823F-59EA900FFB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600" y="5523271"/>
                <a:ext cx="2521974" cy="616974"/>
              </a:xfrm>
              <a:prstGeom prst="roundRect">
                <a:avLst/>
              </a:prstGeom>
              <a:blipFill>
                <a:blip r:embed="rId6"/>
                <a:stretch>
                  <a:fillRect b="-297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9CBC18D7-48BA-401E-AF48-254A77AA0C30}"/>
                  </a:ext>
                </a:extLst>
              </p:cNvPr>
              <p:cNvSpPr/>
              <p:nvPr/>
            </p:nvSpPr>
            <p:spPr>
              <a:xfrm>
                <a:off x="7996870" y="3671236"/>
                <a:ext cx="3996102" cy="1243781"/>
              </a:xfrm>
              <a:prstGeom prst="roundRect">
                <a:avLst/>
              </a:prstGeom>
              <a:solidFill>
                <a:srgbClr val="C6D7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400" b="1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b="1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b="1" i="1">
                                      <a:solidFill>
                                        <a:srgbClr val="0000F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solidFill>
                                        <a:srgbClr val="0000FF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400" b="1" i="1">
                                      <a:solidFill>
                                        <a:srgbClr val="0000FF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altLang="zh-CN" sz="2400" b="1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CA" altLang="zh-CN" sz="2400" b="1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</m:d>
                          <m:r>
                            <a:rPr lang="en-US" altLang="zh-CN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4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4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zh-CN" altLang="en-US" sz="2400" b="1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9CBC18D7-48BA-401E-AF48-254A77AA0C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6870" y="3671236"/>
                <a:ext cx="3996102" cy="1243781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252F0C1E-9896-408B-8E0E-20A90437089C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 flipV="1">
            <a:off x="974620" y="2762121"/>
            <a:ext cx="1920980" cy="1816142"/>
          </a:xfrm>
          <a:prstGeom prst="straightConnector1">
            <a:avLst/>
          </a:prstGeom>
          <a:ln w="25400">
            <a:solidFill>
              <a:srgbClr val="00206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3AF0A3CC-BDC3-4B49-8AC2-9ACC9E7ED50B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 flipV="1">
            <a:off x="974620" y="3787393"/>
            <a:ext cx="1920980" cy="790870"/>
          </a:xfrm>
          <a:prstGeom prst="straightConnector1">
            <a:avLst/>
          </a:prstGeom>
          <a:ln w="25400">
            <a:solidFill>
              <a:srgbClr val="00206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C726DD41-E9A7-4B32-B33A-044E39060338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>
            <a:off x="974620" y="4578263"/>
            <a:ext cx="1920980" cy="1253495"/>
          </a:xfrm>
          <a:prstGeom prst="straightConnector1">
            <a:avLst/>
          </a:prstGeom>
          <a:ln w="25400">
            <a:solidFill>
              <a:srgbClr val="00206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C503D7D6-3C00-484A-B9D2-76DC749824B4}"/>
              </a:ext>
            </a:extLst>
          </p:cNvPr>
          <p:cNvCxnSpPr>
            <a:cxnSpLocks/>
          </p:cNvCxnSpPr>
          <p:nvPr/>
        </p:nvCxnSpPr>
        <p:spPr>
          <a:xfrm>
            <a:off x="974620" y="4583159"/>
            <a:ext cx="2046596" cy="280239"/>
          </a:xfrm>
          <a:prstGeom prst="straightConnector1">
            <a:avLst/>
          </a:prstGeom>
          <a:ln w="25400">
            <a:solidFill>
              <a:srgbClr val="00206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BB4D6A23-FE0A-42A2-9228-886C0562F06D}"/>
              </a:ext>
            </a:extLst>
          </p:cNvPr>
          <p:cNvCxnSpPr>
            <a:cxnSpLocks/>
          </p:cNvCxnSpPr>
          <p:nvPr/>
        </p:nvCxnSpPr>
        <p:spPr>
          <a:xfrm>
            <a:off x="5417574" y="2788050"/>
            <a:ext cx="2579296" cy="1335081"/>
          </a:xfrm>
          <a:prstGeom prst="straightConnector1">
            <a:avLst/>
          </a:prstGeom>
          <a:ln w="25400">
            <a:solidFill>
              <a:srgbClr val="00206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7A3A5C04-3F6A-492E-A31F-6D035ECF6EF6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>
            <a:off x="5417574" y="3787393"/>
            <a:ext cx="2579296" cy="505734"/>
          </a:xfrm>
          <a:prstGeom prst="straightConnector1">
            <a:avLst/>
          </a:prstGeom>
          <a:ln w="25400">
            <a:solidFill>
              <a:srgbClr val="00206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609E9C0D-2664-4D8F-9252-B230F4E4D5ED}"/>
              </a:ext>
            </a:extLst>
          </p:cNvPr>
          <p:cNvCxnSpPr>
            <a:cxnSpLocks/>
          </p:cNvCxnSpPr>
          <p:nvPr/>
        </p:nvCxnSpPr>
        <p:spPr>
          <a:xfrm flipV="1">
            <a:off x="5417574" y="4648200"/>
            <a:ext cx="2579296" cy="1198048"/>
          </a:xfrm>
          <a:prstGeom prst="straightConnector1">
            <a:avLst/>
          </a:prstGeom>
          <a:ln w="25400">
            <a:solidFill>
              <a:srgbClr val="00206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A0570FB0-0B45-44B3-B171-BF6FD8BF39C6}"/>
              </a:ext>
            </a:extLst>
          </p:cNvPr>
          <p:cNvCxnSpPr>
            <a:cxnSpLocks/>
          </p:cNvCxnSpPr>
          <p:nvPr/>
        </p:nvCxnSpPr>
        <p:spPr>
          <a:xfrm flipV="1">
            <a:off x="5242693" y="4478204"/>
            <a:ext cx="2754177" cy="432574"/>
          </a:xfrm>
          <a:prstGeom prst="straightConnector1">
            <a:avLst/>
          </a:prstGeom>
          <a:ln w="25400">
            <a:solidFill>
              <a:srgbClr val="00206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7EF635AA-9789-448C-983C-8FD106B56E2A}"/>
                  </a:ext>
                </a:extLst>
              </p:cNvPr>
              <p:cNvSpPr/>
              <p:nvPr/>
            </p:nvSpPr>
            <p:spPr>
              <a:xfrm rot="848570">
                <a:off x="6202405" y="2799422"/>
                <a:ext cx="100963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CA" altLang="zh-CN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CA" altLang="zh-CN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zh-CN" altLang="en-US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7EF635AA-9789-448C-983C-8FD106B56E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848570">
                <a:off x="6202405" y="2799422"/>
                <a:ext cx="1009635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C0B0D4BD-3AE3-4551-B864-5D7D68D463FC}"/>
                  </a:ext>
                </a:extLst>
              </p:cNvPr>
              <p:cNvSpPr/>
              <p:nvPr/>
            </p:nvSpPr>
            <p:spPr>
              <a:xfrm rot="715389">
                <a:off x="5993553" y="3605884"/>
                <a:ext cx="101495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CA" altLang="zh-CN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CA" altLang="zh-CN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zh-CN" altLang="en-US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C0B0D4BD-3AE3-4551-B864-5D7D68D463F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715389">
                <a:off x="5993553" y="3605884"/>
                <a:ext cx="1014957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FBC7E051-2E5C-4DC1-A1FA-3EBACE2CF521}"/>
                  </a:ext>
                </a:extLst>
              </p:cNvPr>
              <p:cNvSpPr/>
              <p:nvPr/>
            </p:nvSpPr>
            <p:spPr>
              <a:xfrm rot="21439884">
                <a:off x="6389783" y="5502320"/>
                <a:ext cx="102470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CA" altLang="zh-CN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CA" altLang="zh-CN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zh-CN" altLang="en-US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FBC7E051-2E5C-4DC1-A1FA-3EBACE2CF5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1439884">
                <a:off x="6389783" y="5502320"/>
                <a:ext cx="1024703" cy="369332"/>
              </a:xfrm>
              <a:prstGeom prst="rect">
                <a:avLst/>
              </a:prstGeom>
              <a:blipFill>
                <a:blip r:embed="rId10"/>
                <a:stretch>
                  <a:fillRect b="-428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5D03823F-9409-41FE-94E8-F58AA02E3A90}"/>
                  </a:ext>
                </a:extLst>
              </p:cNvPr>
              <p:cNvSpPr txBox="1"/>
              <p:nvPr/>
            </p:nvSpPr>
            <p:spPr>
              <a:xfrm>
                <a:off x="3990300" y="4653691"/>
                <a:ext cx="4315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600" i="1" smtClean="0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zh-CN" altLang="en-US" sz="3600" dirty="0"/>
              </a:p>
            </p:txBody>
          </p:sp>
        </mc:Choice>
        <mc:Fallback xmlns="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5D03823F-9409-41FE-94E8-F58AA02E3A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0300" y="4653691"/>
                <a:ext cx="431528" cy="6463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文本框 28">
            <a:extLst>
              <a:ext uri="{FF2B5EF4-FFF2-40B4-BE49-F238E27FC236}">
                <a16:creationId xmlns:a16="http://schemas.microsoft.com/office/drawing/2014/main" id="{853C4BBF-A966-4C85-B3A0-EE6343998459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5DC3D6B2-EE9C-4E7F-A139-9202DF50529A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861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547201" y="3706088"/>
                <a:ext cx="10210446" cy="1257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CA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CA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1"/>
                                </m:rPr>
                                <a:rPr lang="en-CA" altLang="zh-CN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CA" altLang="zh-CN" sz="28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m:rPr>
                                  <m:brk m:alnAt="25"/>
                                </m:rPr>
                                <a:rPr lang="en-CA" altLang="zh-CN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CA" altLang="zh-CN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altLang="zh-CN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  <m:r>
                        <a:rPr lang="en-CA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altLang="zh-CN" sz="28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ctrlPr>
                                <a:rPr lang="en-US" altLang="zh-CN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CA" altLang="zh-CN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CA" altLang="zh-CN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m:rPr>
                                  <m:brk m:alnAt="25"/>
                                </m:rPr>
                                <a:rPr lang="en-CA" altLang="zh-CN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CA" altLang="zh-CN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A" altLang="zh-CN" sz="28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e>
                                  <m:sSub>
                                    <m:sSubPr>
                                      <m:ctrlP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e>
                                    <m:sub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CA" altLang="zh-CN" sz="2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CA" altLang="zh-CN" sz="2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altLang="zh-CN" sz="2800" dirty="0"/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201" y="3706088"/>
                <a:ext cx="10210446" cy="125701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7D7A7D3F-71F8-4F2B-9C7A-1CF165A13168}"/>
              </a:ext>
            </a:extLst>
          </p:cNvPr>
          <p:cNvSpPr txBox="1"/>
          <p:nvPr/>
        </p:nvSpPr>
        <p:spPr>
          <a:xfrm>
            <a:off x="302879" y="6303085"/>
            <a:ext cx="6501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From CS480/680 Spring 2019 Pascal Poupart University of Waterloo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1E4E9B8B-A158-4D57-BBA1-9B3705969D3A}"/>
                  </a:ext>
                </a:extLst>
              </p:cNvPr>
              <p:cNvSpPr/>
              <p:nvPr/>
            </p:nvSpPr>
            <p:spPr>
              <a:xfrm>
                <a:off x="302879" y="1267618"/>
                <a:ext cx="11501193" cy="1354870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CA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CA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altLang="zh-CN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1E4E9B8B-A158-4D57-BBA1-9B3705969D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879" y="1267618"/>
                <a:ext cx="11501193" cy="1354870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文本框 10">
            <a:extLst>
              <a:ext uri="{FF2B5EF4-FFF2-40B4-BE49-F238E27FC236}">
                <a16:creationId xmlns:a16="http://schemas.microsoft.com/office/drawing/2014/main" id="{A35B5A11-6719-40D5-99E5-02713EB60836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E0B6E8B4-A59D-4987-9AB9-BB6A84E751BE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245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4303" y="926276"/>
            <a:ext cx="713786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例子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有两种糖，分别是奶糖、巧克力；</a:t>
            </a:r>
            <a:endParaRPr lang="en-US" altLang="zh-CN" sz="2400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有两种糖纸，分别是绿色、红色；</a:t>
            </a:r>
            <a:endParaRPr lang="en-US" altLang="zh-CN" sz="2400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两种糖混合在一起，不知道那种糖是什么颜色糖纸；</a:t>
            </a:r>
            <a:endParaRPr lang="en-US" altLang="zh-CN" sz="2400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希望通过糖纸颜色判断糖的种类</a:t>
            </a:r>
            <a:r>
              <a:rPr lang="zh-CN" altLang="en-US" sz="2600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600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DBFA013F-9166-463E-A7E3-38C472CAA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176" y="1461606"/>
            <a:ext cx="4514850" cy="4086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182030F-75D8-4604-95BF-4A04625DAD1C}"/>
              </a:ext>
            </a:extLst>
          </p:cNvPr>
          <p:cNvSpPr txBox="1"/>
          <p:nvPr/>
        </p:nvSpPr>
        <p:spPr>
          <a:xfrm>
            <a:off x="302879" y="105337"/>
            <a:ext cx="9422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贝叶斯学习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75A328BF-F90E-4146-8CF6-960CEB3DD1BE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031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29430</TotalTime>
  <Words>2141</Words>
  <Application>Microsoft Office PowerPoint</Application>
  <PresentationFormat>宽屏</PresentationFormat>
  <Paragraphs>291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微软雅黑</vt:lpstr>
      <vt:lpstr>Cambria Math</vt:lpstr>
      <vt:lpstr>Calibri Light</vt:lpstr>
      <vt:lpstr>Calibri</vt:lpstr>
      <vt:lpstr>Arial</vt:lpstr>
      <vt:lpstr>宋体</vt:lpstr>
      <vt:lpstr>楷体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Bo Li</dc:creator>
  <cp:lastModifiedBy>Bo Li</cp:lastModifiedBy>
  <cp:revision>1252</cp:revision>
  <dcterms:created xsi:type="dcterms:W3CDTF">2020-04-18T12:12:52Z</dcterms:created>
  <dcterms:modified xsi:type="dcterms:W3CDTF">2024-04-01T12:52:13Z</dcterms:modified>
</cp:coreProperties>
</file>